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56" r:id="rId2"/>
    <p:sldId id="259" r:id="rId3"/>
    <p:sldId id="261" r:id="rId4"/>
    <p:sldId id="260" r:id="rId5"/>
    <p:sldId id="264" r:id="rId6"/>
    <p:sldId id="265" r:id="rId7"/>
    <p:sldId id="267" r:id="rId8"/>
    <p:sldId id="268" r:id="rId9"/>
    <p:sldId id="269" r:id="rId10"/>
    <p:sldId id="270" r:id="rId11"/>
    <p:sldId id="271" r:id="rId12"/>
    <p:sldId id="272"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1" d="100"/>
          <a:sy n="61" d="100"/>
        </p:scale>
        <p:origin x="-1349" y="-82"/>
      </p:cViewPr>
      <p:guideLst>
        <p:guide orient="horz" pos="2160"/>
        <p:guide pos="2880"/>
      </p:guideLst>
    </p:cSldViewPr>
  </p:slideViewPr>
  <p:notesTextViewPr>
    <p:cViewPr>
      <p:scale>
        <a:sx n="1" d="1"/>
        <a:sy n="1" d="1"/>
      </p:scale>
      <p:origin x="0" y="0"/>
    </p:cViewPr>
  </p:notesTextViewPr>
  <p:notesViewPr>
    <p:cSldViewPr>
      <p:cViewPr varScale="1">
        <p:scale>
          <a:sx n="49" d="100"/>
          <a:sy n="49" d="100"/>
        </p:scale>
        <p:origin x="-2702" y="-8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4F341DD-1DF5-5649-9DE2-F8B8AD414E37}" type="doc">
      <dgm:prSet loTypeId="urn:microsoft.com/office/officeart/2005/8/layout/process1" loCatId="" qsTypeId="urn:microsoft.com/office/officeart/2005/8/quickstyle/simple4" qsCatId="simple" csTypeId="urn:microsoft.com/office/officeart/2005/8/colors/accent3_2" csCatId="accent3" phldr="1"/>
      <dgm:spPr/>
    </dgm:pt>
    <dgm:pt modelId="{43217B68-A899-264C-B0AB-3F6A485D011A}" type="pres">
      <dgm:prSet presAssocID="{14F341DD-1DF5-5649-9DE2-F8B8AD414E37}" presName="Name0" presStyleCnt="0">
        <dgm:presLayoutVars>
          <dgm:dir/>
          <dgm:resizeHandles val="exact"/>
        </dgm:presLayoutVars>
      </dgm:prSet>
      <dgm:spPr/>
    </dgm:pt>
  </dgm:ptLst>
  <dgm:cxnLst>
    <dgm:cxn modelId="{8CA71AC6-F18F-4FA1-B158-AE0B2494F686}" type="presOf" srcId="{14F341DD-1DF5-5649-9DE2-F8B8AD414E37}" destId="{43217B68-A899-264C-B0AB-3F6A485D011A}" srcOrd="0"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D423E20-0384-4E82-96FE-5A20B92F4EB9}" type="datetimeFigureOut">
              <a:rPr lang="en-US" smtClean="0"/>
              <a:t>10/10/2013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D9C1544-BA97-46B2-8551-3CD81A60C398}" type="slidenum">
              <a:rPr lang="en-US" smtClean="0"/>
              <a:t>‹#›</a:t>
            </a:fld>
            <a:endParaRPr lang="en-US"/>
          </a:p>
        </p:txBody>
      </p:sp>
    </p:spTree>
    <p:extLst>
      <p:ext uri="{BB962C8B-B14F-4D97-AF65-F5344CB8AC3E}">
        <p14:creationId xmlns:p14="http://schemas.microsoft.com/office/powerpoint/2010/main" val="14513410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A33455-3369-4E16-A3E1-B6EB2A1C716D}" type="datetimeFigureOut">
              <a:rPr lang="en-US" smtClean="0"/>
              <a:t>10/10/2013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88B07C8-6F03-43E8-B34D-C212CA3F028B}" type="slidenum">
              <a:rPr lang="en-US" smtClean="0"/>
              <a:t>‹#›</a:t>
            </a:fld>
            <a:endParaRPr lang="en-US"/>
          </a:p>
        </p:txBody>
      </p:sp>
    </p:spTree>
    <p:extLst>
      <p:ext uri="{BB962C8B-B14F-4D97-AF65-F5344CB8AC3E}">
        <p14:creationId xmlns:p14="http://schemas.microsoft.com/office/powerpoint/2010/main" val="38210920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In this time of implementing the Common Core State Standards, it is very easy</a:t>
            </a:r>
            <a:r>
              <a:rPr lang="en-US" baseline="0" dirty="0" smtClean="0"/>
              <a:t> to approach this as yet another round of “standards revision.”  Many of us have lived through such revision processes, </a:t>
            </a:r>
            <a:r>
              <a:rPr lang="en-US" i="1" baseline="0" dirty="0" smtClean="0"/>
              <a:t>multiple times</a:t>
            </a:r>
            <a:r>
              <a:rPr lang="en-US" i="0" baseline="0" dirty="0" smtClean="0"/>
              <a:t>.  </a:t>
            </a:r>
          </a:p>
          <a:p>
            <a:endParaRPr lang="en-US" i="0" baseline="0" dirty="0" smtClean="0"/>
          </a:p>
          <a:p>
            <a:r>
              <a:rPr lang="en-US" i="0" baseline="0" dirty="0" smtClean="0"/>
              <a:t>Even though we have had standards across the country since the 1990s, we have not had systemic </a:t>
            </a:r>
            <a:r>
              <a:rPr lang="en-US" b="1" i="0" baseline="0" dirty="0" smtClean="0"/>
              <a:t>standards based instruction</a:t>
            </a:r>
            <a:r>
              <a:rPr lang="en-US" b="0" i="0" baseline="0" dirty="0" smtClean="0"/>
              <a:t>.  There are plenty of reasons why previous versions of standards so rarely led to standards based instruction.</a:t>
            </a:r>
          </a:p>
          <a:p>
            <a:endParaRPr lang="en-US" b="0" i="0" baseline="0" dirty="0" smtClean="0"/>
          </a:p>
          <a:p>
            <a:pPr marL="228600" indent="-228600">
              <a:buFont typeface="+mj-lt"/>
              <a:buAutoNum type="arabicPeriod"/>
            </a:pPr>
            <a:r>
              <a:rPr lang="en-US" b="0" i="0" baseline="0" dirty="0" smtClean="0"/>
              <a:t>Typical state standards which preceded the Common Core were excessively long and broad.  Even if a teacher wanted to teach all of the standards included in a typical grade, there simply are not enough school days in a year – perhaps in several years – to teach what was listed. In addition the standards themselves were often made of exceptionally broad statements. Many student learning objectives could be aligned to very broad descriptions of learning.  </a:t>
            </a:r>
          </a:p>
          <a:p>
            <a:pPr marL="228600" indent="-228600">
              <a:buFont typeface="+mj-lt"/>
              <a:buAutoNum type="arabicPeriod"/>
            </a:pPr>
            <a:r>
              <a:rPr lang="en-US" b="0" i="0" baseline="0" dirty="0" smtClean="0"/>
              <a:t>One might think that the assessments designed to evaluate student learning of these standards would be a point of guidance to teachers working from a list of standards too long to teach. State assessments however were often built on vague blue prints that often surveyed or sampled the standards.</a:t>
            </a:r>
          </a:p>
          <a:p>
            <a:pPr marL="228600" indent="-228600">
              <a:buFont typeface="+mj-lt"/>
              <a:buAutoNum type="arabicPeriod"/>
            </a:pPr>
            <a:r>
              <a:rPr lang="en-US" b="0" i="0" baseline="0" dirty="0" smtClean="0"/>
              <a:t>Teachers are therefore often left with the “best worst option” of simply covering as many of the standards as possible in order to hedge their bets for what would appear on the assessments. This has created an intense pressure of time which has considered the level of student learning only after the pacing charts.  </a:t>
            </a:r>
          </a:p>
          <a:p>
            <a:pPr marL="228600" indent="-228600">
              <a:buFont typeface="+mj-lt"/>
              <a:buAutoNum type="arabicPeriod"/>
            </a:pPr>
            <a:r>
              <a:rPr lang="en-US" b="0" i="0" baseline="0" dirty="0" smtClean="0"/>
              <a:t>For decades the long lists of standards coupled with accountability pressures have led to an unbalanced focus on what is being taught, rather than on what is being learned.  </a:t>
            </a:r>
            <a:endParaRPr lang="en-US" dirty="0"/>
          </a:p>
        </p:txBody>
      </p:sp>
      <p:sp>
        <p:nvSpPr>
          <p:cNvPr id="4" name="Slide Number Placeholder 3"/>
          <p:cNvSpPr>
            <a:spLocks noGrp="1"/>
          </p:cNvSpPr>
          <p:nvPr>
            <p:ph type="sldNum" sz="quarter" idx="10"/>
          </p:nvPr>
        </p:nvSpPr>
        <p:spPr/>
        <p:txBody>
          <a:bodyPr/>
          <a:lstStyle/>
          <a:p>
            <a:fld id="{2FD13107-EE22-46DD-98C0-67FAAA2C5B6C}" type="slidenum">
              <a:rPr lang="en-US" smtClean="0"/>
              <a:pPr/>
              <a:t>2</a:t>
            </a:fld>
            <a:endParaRPr lang="en-US" dirty="0"/>
          </a:p>
        </p:txBody>
      </p:sp>
    </p:spTree>
    <p:extLst>
      <p:ext uri="{BB962C8B-B14F-4D97-AF65-F5344CB8AC3E}">
        <p14:creationId xmlns:p14="http://schemas.microsoft.com/office/powerpoint/2010/main" val="42196525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So despite</a:t>
            </a:r>
            <a:r>
              <a:rPr lang="en-US" baseline="0" dirty="0" smtClean="0"/>
              <a:t> a lot of effort, our past efforts to implement standards have not generally led to broad student achievement.  Instead, we have lots of evidence that we are still falling short.  </a:t>
            </a:r>
          </a:p>
          <a:p>
            <a:endParaRPr lang="en-US" baseline="0" dirty="0" smtClean="0"/>
          </a:p>
          <a:p>
            <a:pPr marL="171450" indent="-171450">
              <a:buFont typeface="Arial" pitchFamily="34" charset="0"/>
              <a:buChar char="•"/>
            </a:pPr>
            <a:r>
              <a:rPr lang="en-US" baseline="0" dirty="0" smtClean="0"/>
              <a:t>We continue to have significant gaps in achievement among racial/ethnic groups, income levels, etc.  </a:t>
            </a:r>
          </a:p>
          <a:p>
            <a:pPr marL="171450" indent="-171450">
              <a:buFont typeface="Arial" pitchFamily="34" charset="0"/>
              <a:buChar char="•"/>
            </a:pPr>
            <a:r>
              <a:rPr lang="en-US" baseline="0" dirty="0" smtClean="0"/>
              <a:t>While standards were supposed to define the minimum expectations for all students, we have actually had persistent gaps in expectations for students as we attempted to implement a set of standards which simply could not have been thoroughly taught –or learned.  </a:t>
            </a:r>
          </a:p>
          <a:p>
            <a:pPr marL="171450" indent="-171450">
              <a:buFont typeface="Arial" pitchFamily="34" charset="0"/>
              <a:buChar char="•"/>
            </a:pPr>
            <a:r>
              <a:rPr lang="en-US" baseline="0" dirty="0" smtClean="0"/>
              <a:t>Despite smaller class sizes and a doubling of spending on education over the last four decades, we have had little signs of improvement on the literacy assessments of the National Assessment of Educational Progress (NAEP) commonly referred to as “our nation’s report card.” While we have had a slight increase in 4</a:t>
            </a:r>
            <a:r>
              <a:rPr lang="en-US" baseline="30000" dirty="0" smtClean="0"/>
              <a:t>th</a:t>
            </a:r>
            <a:r>
              <a:rPr lang="en-US" baseline="0" dirty="0" smtClean="0"/>
              <a:t> grade results, 8</a:t>
            </a:r>
            <a:r>
              <a:rPr lang="en-US" baseline="30000" dirty="0" smtClean="0"/>
              <a:t>th</a:t>
            </a:r>
            <a:r>
              <a:rPr lang="en-US" baseline="0" dirty="0" smtClean="0"/>
              <a:t> grade results have been flat, and the results we get from the 12</a:t>
            </a:r>
            <a:r>
              <a:rPr lang="en-US" baseline="30000" dirty="0" smtClean="0"/>
              <a:t>th</a:t>
            </a:r>
            <a:r>
              <a:rPr lang="en-US" baseline="0" dirty="0" smtClean="0"/>
              <a:t> grade assessment show a slight dip in proficiency levels.  </a:t>
            </a:r>
          </a:p>
          <a:p>
            <a:pPr marL="171450" indent="-171450">
              <a:buFont typeface="Arial" pitchFamily="34" charset="0"/>
              <a:buChar char="•"/>
            </a:pPr>
            <a:r>
              <a:rPr lang="en-US" baseline="0" dirty="0" smtClean="0"/>
              <a:t>Another piece of evidence that indicates the need for reform is the data from the ACT assessment.  These 2012 results show alarming gaps between the knowledge and skills needed to earn a diploma and the knowledge and skills to actually be prepared for education and training after high school.  </a:t>
            </a:r>
          </a:p>
          <a:p>
            <a:pPr marL="171450" indent="-171450">
              <a:buFont typeface="Arial" pitchFamily="34" charset="0"/>
              <a:buChar char="•"/>
            </a:pPr>
            <a:r>
              <a:rPr lang="en-US" baseline="0" dirty="0" smtClean="0"/>
              <a:t>This of course leads to incredibly high rates of remediation, costing many of our  young adults a significant amount of time and money. </a:t>
            </a:r>
            <a:r>
              <a:rPr lang="en-US" sz="1200" b="0" i="0" kern="1200" dirty="0" smtClean="0">
                <a:solidFill>
                  <a:schemeClr val="tx1"/>
                </a:solidFill>
                <a:effectLst/>
                <a:latin typeface="+mn-lt"/>
                <a:ea typeface="+mn-ea"/>
                <a:cs typeface="+mn-cs"/>
              </a:rPr>
              <a:t>Compounding the costs is the fact that remedial students are more likely to drop out of college without a degree. Less than 50 percent of remedial students complete their recommended remedial courses. Less than 25 percent of remedial students at community colleges earn a certificate or degree within eight years.</a:t>
            </a:r>
            <a:r>
              <a:rPr lang="en-US" sz="1200" b="0" i="0" u="none" strike="noStrike" kern="120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Students in remedial reading or math have particularly dismal chances of success. A U.S. Department of Education</a:t>
            </a:r>
            <a:r>
              <a:rPr lang="en-US" sz="1200" b="0" i="0" u="none" kern="1200" dirty="0" smtClean="0">
                <a:solidFill>
                  <a:schemeClr val="tx1"/>
                </a:solidFill>
                <a:effectLst/>
                <a:latin typeface="+mn-lt"/>
                <a:ea typeface="+mn-ea"/>
                <a:cs typeface="+mn-cs"/>
              </a:rPr>
              <a:t> study </a:t>
            </a:r>
            <a:r>
              <a:rPr lang="en-US" sz="1200" b="0" i="0" kern="1200" dirty="0" smtClean="0">
                <a:solidFill>
                  <a:schemeClr val="tx1"/>
                </a:solidFill>
                <a:effectLst/>
                <a:latin typeface="+mn-lt"/>
                <a:ea typeface="+mn-ea"/>
                <a:cs typeface="+mn-cs"/>
              </a:rPr>
              <a:t>found that 58 percent of students who do not require remediation earn a bachelor’s degree, compared to only 17 percent of students enrolled in remedial reading and 27 percent of students enrolled in remedial math.</a:t>
            </a:r>
            <a:endParaRPr lang="en-US" dirty="0"/>
          </a:p>
        </p:txBody>
      </p:sp>
      <p:sp>
        <p:nvSpPr>
          <p:cNvPr id="4" name="Slide Number Placeholder 3"/>
          <p:cNvSpPr>
            <a:spLocks noGrp="1"/>
          </p:cNvSpPr>
          <p:nvPr>
            <p:ph type="sldNum" sz="quarter" idx="10"/>
          </p:nvPr>
        </p:nvSpPr>
        <p:spPr/>
        <p:txBody>
          <a:bodyPr/>
          <a:lstStyle/>
          <a:p>
            <a:fld id="{2FD13107-EE22-46DD-98C0-67FAAA2C5B6C}" type="slidenum">
              <a:rPr lang="en-US" smtClean="0"/>
              <a:pPr/>
              <a:t>3</a:t>
            </a:fld>
            <a:endParaRPr lang="en-US" dirty="0"/>
          </a:p>
        </p:txBody>
      </p:sp>
    </p:spTree>
    <p:extLst>
      <p:ext uri="{BB962C8B-B14F-4D97-AF65-F5344CB8AC3E}">
        <p14:creationId xmlns:p14="http://schemas.microsoft.com/office/powerpoint/2010/main" val="3079217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dirty="0" smtClean="0"/>
              <a:t>The third shift concerns </a:t>
            </a:r>
            <a:r>
              <a:rPr lang="en-US" i="1" dirty="0" smtClean="0"/>
              <a:t>what</a:t>
            </a:r>
            <a:r>
              <a:rPr lang="en-US" i="0" baseline="0" dirty="0" smtClean="0"/>
              <a:t> students are reading.  In the research that informed the development of these standards it was found that students were required to read texts significantly more complex in both college and career training programs than that which they had read in high school.  This is one of the reasons why students face such challenge in those post-secondary programs.  In addition to the skills of ELA/literacy these standards also include a staircase of complexity throughout so that students complete high school ready for the challenging texts they will need to read and understand.  Text complexity refers to the themes and concepts of the text as well as the vocabulary and syntax of the text.  The language referred to in the shift as “academic language” includes vocabulary and sentence structure that supports students in reading complex text across the content areas.  The specific vocabulary here is not the typical content-specific vocabulary, but rather to words such as </a:t>
            </a:r>
            <a:r>
              <a:rPr lang="en-US" i="1" baseline="0" dirty="0" smtClean="0"/>
              <a:t>dedicate, ignite, consequence</a:t>
            </a:r>
            <a:r>
              <a:rPr lang="en-US" i="0" baseline="0" dirty="0" smtClean="0"/>
              <a:t> as examples that support student reading.  </a:t>
            </a:r>
            <a:endParaRPr lang="en-US" dirty="0" smtClean="0"/>
          </a:p>
        </p:txBody>
      </p:sp>
      <p:sp>
        <p:nvSpPr>
          <p:cNvPr id="3072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w Cen MT" pitchFamily="34" charset="0"/>
                <a:ea typeface="MS PGothic" pitchFamily="34" charset="-128"/>
              </a:defRPr>
            </a:lvl1pPr>
            <a:lvl2pPr marL="729057" indent="-280406">
              <a:defRPr>
                <a:solidFill>
                  <a:schemeClr val="tx1"/>
                </a:solidFill>
                <a:latin typeface="Tw Cen MT" pitchFamily="34" charset="0"/>
                <a:ea typeface="MS PGothic" pitchFamily="34" charset="-128"/>
              </a:defRPr>
            </a:lvl2pPr>
            <a:lvl3pPr marL="1121626" indent="-224325">
              <a:defRPr>
                <a:solidFill>
                  <a:schemeClr val="tx1"/>
                </a:solidFill>
                <a:latin typeface="Tw Cen MT" pitchFamily="34" charset="0"/>
                <a:ea typeface="MS PGothic" pitchFamily="34" charset="-128"/>
              </a:defRPr>
            </a:lvl3pPr>
            <a:lvl4pPr marL="1570276" indent="-224325">
              <a:defRPr>
                <a:solidFill>
                  <a:schemeClr val="tx1"/>
                </a:solidFill>
                <a:latin typeface="Tw Cen MT" pitchFamily="34" charset="0"/>
                <a:ea typeface="MS PGothic" pitchFamily="34" charset="-128"/>
              </a:defRPr>
            </a:lvl4pPr>
            <a:lvl5pPr marL="2018927" indent="-224325">
              <a:defRPr>
                <a:solidFill>
                  <a:schemeClr val="tx1"/>
                </a:solidFill>
                <a:latin typeface="Tw Cen MT" pitchFamily="34" charset="0"/>
                <a:ea typeface="MS PGothic" pitchFamily="34" charset="-128"/>
              </a:defRPr>
            </a:lvl5pPr>
            <a:lvl6pPr marL="2467577" indent="-224325" fontAlgn="base">
              <a:spcBef>
                <a:spcPct val="0"/>
              </a:spcBef>
              <a:spcAft>
                <a:spcPct val="0"/>
              </a:spcAft>
              <a:defRPr>
                <a:solidFill>
                  <a:schemeClr val="tx1"/>
                </a:solidFill>
                <a:latin typeface="Tw Cen MT" pitchFamily="34" charset="0"/>
                <a:ea typeface="MS PGothic" pitchFamily="34" charset="-128"/>
              </a:defRPr>
            </a:lvl6pPr>
            <a:lvl7pPr marL="2916227" indent="-224325" fontAlgn="base">
              <a:spcBef>
                <a:spcPct val="0"/>
              </a:spcBef>
              <a:spcAft>
                <a:spcPct val="0"/>
              </a:spcAft>
              <a:defRPr>
                <a:solidFill>
                  <a:schemeClr val="tx1"/>
                </a:solidFill>
                <a:latin typeface="Tw Cen MT" pitchFamily="34" charset="0"/>
                <a:ea typeface="MS PGothic" pitchFamily="34" charset="-128"/>
              </a:defRPr>
            </a:lvl7pPr>
            <a:lvl8pPr marL="3364878" indent="-224325" fontAlgn="base">
              <a:spcBef>
                <a:spcPct val="0"/>
              </a:spcBef>
              <a:spcAft>
                <a:spcPct val="0"/>
              </a:spcAft>
              <a:defRPr>
                <a:solidFill>
                  <a:schemeClr val="tx1"/>
                </a:solidFill>
                <a:latin typeface="Tw Cen MT" pitchFamily="34" charset="0"/>
                <a:ea typeface="MS PGothic" pitchFamily="34" charset="-128"/>
              </a:defRPr>
            </a:lvl8pPr>
            <a:lvl9pPr marL="3813528" indent="-224325" fontAlgn="base">
              <a:spcBef>
                <a:spcPct val="0"/>
              </a:spcBef>
              <a:spcAft>
                <a:spcPct val="0"/>
              </a:spcAft>
              <a:defRPr>
                <a:solidFill>
                  <a:schemeClr val="tx1"/>
                </a:solidFill>
                <a:latin typeface="Tw Cen MT" pitchFamily="34" charset="0"/>
                <a:ea typeface="MS PGothic" pitchFamily="34" charset="-128"/>
              </a:defRPr>
            </a:lvl9pPr>
          </a:lstStyle>
          <a:p>
            <a:fld id="{BE87629C-5649-4CB3-953D-B177B38EAE58}" type="slidenum">
              <a:rPr lang="en-US">
                <a:latin typeface="Calibri" pitchFamily="34" charset="0"/>
              </a:rPr>
              <a:pPr/>
              <a:t>5</a:t>
            </a:fld>
            <a:endParaRPr lang="en-US">
              <a:latin typeface="Calibri"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The third shift is Rigor.  This word can mean many different things.  For purposes of describing the shifts of the standards, it does </a:t>
            </a:r>
            <a:r>
              <a:rPr lang="en-US" sz="1200" b="1" dirty="0" smtClean="0"/>
              <a:t>not</a:t>
            </a:r>
            <a:r>
              <a:rPr lang="en-US" sz="1200" dirty="0" smtClean="0"/>
              <a:t> mean “more difficult.” For example, stating that “the standards are more rigorous” does not mean that “the standards are just harder.”   Here rigor is about the depth of what is expected in the standards, and also about what one should expect to see happening in the classroom, in curricular materials, and so on.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The Standards do not offer a choice between focus on conceptual understanding</a:t>
            </a:r>
            <a:r>
              <a:rPr lang="en-US" sz="1200" baseline="0" dirty="0" smtClean="0"/>
              <a:t> or fluency or application.  They instead require equal intensity of all three.  </a:t>
            </a:r>
            <a:r>
              <a:rPr lang="en-US" sz="1200" i="0" baseline="0" dirty="0" smtClean="0"/>
              <a:t>In practical terms, it is not enough to merely know your multiplication facts in third grade, but students must also understand the concept of multiplication and what it represents and be able to apply that understanding and fluency to solving real-world or unexpected application problems.  </a:t>
            </a:r>
            <a:endParaRPr lang="en-US" sz="1200" dirty="0" smtClean="0"/>
          </a:p>
          <a:p>
            <a:endParaRPr lang="en-US" dirty="0"/>
          </a:p>
        </p:txBody>
      </p:sp>
      <p:sp>
        <p:nvSpPr>
          <p:cNvPr id="4" name="Slide Number Placeholder 3"/>
          <p:cNvSpPr>
            <a:spLocks noGrp="1"/>
          </p:cNvSpPr>
          <p:nvPr>
            <p:ph type="sldNum" sz="quarter" idx="10"/>
          </p:nvPr>
        </p:nvSpPr>
        <p:spPr/>
        <p:txBody>
          <a:bodyPr/>
          <a:lstStyle/>
          <a:p>
            <a:fld id="{2FD13107-EE22-46DD-98C0-67FAAA2C5B6C}" type="slidenum">
              <a:rPr lang="en-US" smtClean="0"/>
              <a:pPr/>
              <a:t>6</a:t>
            </a:fld>
            <a:endParaRPr lang="en-US" dirty="0"/>
          </a:p>
        </p:txBody>
      </p:sp>
    </p:spTree>
    <p:extLst>
      <p:ext uri="{BB962C8B-B14F-4D97-AF65-F5344CB8AC3E}">
        <p14:creationId xmlns:p14="http://schemas.microsoft.com/office/powerpoint/2010/main" val="26889690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Common Core State Standards for</a:t>
            </a:r>
            <a:r>
              <a:rPr lang="en-US" baseline="0" dirty="0" smtClean="0"/>
              <a:t> Mathematics include standards for mathematical practices in addition to standards in content.  </a:t>
            </a:r>
          </a:p>
          <a:p>
            <a:endParaRPr lang="en-US" baseline="0" dirty="0" smtClean="0"/>
          </a:p>
          <a:p>
            <a:r>
              <a:rPr lang="en-US" sz="1200" b="0" i="0" kern="1200" dirty="0" smtClean="0">
                <a:solidFill>
                  <a:schemeClr val="tx1"/>
                </a:solidFill>
                <a:effectLst/>
                <a:latin typeface="+mn-lt"/>
                <a:ea typeface="+mn-ea"/>
                <a:cs typeface="+mn-cs"/>
              </a:rPr>
              <a:t>The Standards for Mathematical Practice describe varieties of expertise that mathematics educators at all levels should seek to develop in their students. These practices rest on important “processes and proficiencies” with longstanding importance in mathematics education.</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In integrating the practice</a:t>
            </a:r>
            <a:r>
              <a:rPr lang="en-US" sz="1200" b="0" i="0" kern="1200" baseline="0" dirty="0" smtClean="0">
                <a:solidFill>
                  <a:schemeClr val="tx1"/>
                </a:solidFill>
                <a:effectLst/>
                <a:latin typeface="+mn-lt"/>
                <a:ea typeface="+mn-ea"/>
                <a:cs typeface="+mn-cs"/>
              </a:rPr>
              <a:t> standards, it is important that we do not bureaucratize these expectations – as in “problem solving Mondays” or “perseverance Tuesdays.”  Rather, these practices should be integrated into the content instruction and practice.  </a:t>
            </a:r>
            <a:endParaRPr lang="en-US" dirty="0"/>
          </a:p>
        </p:txBody>
      </p:sp>
      <p:sp>
        <p:nvSpPr>
          <p:cNvPr id="4" name="Slide Number Placeholder 3"/>
          <p:cNvSpPr>
            <a:spLocks noGrp="1"/>
          </p:cNvSpPr>
          <p:nvPr>
            <p:ph type="sldNum" sz="quarter" idx="10"/>
          </p:nvPr>
        </p:nvSpPr>
        <p:spPr/>
        <p:txBody>
          <a:bodyPr/>
          <a:lstStyle/>
          <a:p>
            <a:fld id="{2FD13107-EE22-46DD-98C0-67FAAA2C5B6C}" type="slidenum">
              <a:rPr lang="en-US" smtClean="0"/>
              <a:pPr/>
              <a:t>7</a:t>
            </a:fld>
            <a:endParaRPr lang="en-US" dirty="0"/>
          </a:p>
        </p:txBody>
      </p:sp>
    </p:spTree>
    <p:extLst>
      <p:ext uri="{BB962C8B-B14F-4D97-AF65-F5344CB8AC3E}">
        <p14:creationId xmlns:p14="http://schemas.microsoft.com/office/powerpoint/2010/main" val="37053874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lgn="l">
              <a:defRPr>
                <a:latin typeface="Museo Sans 100" pitchFamily="50"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3886200"/>
            <a:ext cx="6400800" cy="1752600"/>
          </a:xfrm>
        </p:spPr>
        <p:txBody>
          <a:bodyPr/>
          <a:lstStyle>
            <a:lvl1pPr marL="0" indent="0" algn="l">
              <a:buNone/>
              <a:defRPr>
                <a:solidFill>
                  <a:schemeClr val="tx1">
                    <a:lumMod val="50000"/>
                    <a:lumOff val="50000"/>
                  </a:schemeClr>
                </a:solidFill>
                <a:latin typeface="Museo Sans 300" pitchFamily="50"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2"/>
          </p:nvPr>
        </p:nvSpPr>
        <p:spPr>
          <a:xfrm>
            <a:off x="6400800" y="6019800"/>
            <a:ext cx="2133600" cy="365125"/>
          </a:xfrm>
        </p:spPr>
        <p:txBody>
          <a:bodyPr/>
          <a:lstStyle/>
          <a:p>
            <a:r>
              <a:rPr lang="en-US" dirty="0" smtClean="0"/>
              <a:t>    </a:t>
            </a:r>
            <a:endParaRPr lang="en-US" dirty="0"/>
          </a:p>
        </p:txBody>
      </p:sp>
      <p:pic>
        <p:nvPicPr>
          <p:cNvPr id="7" name="Picture 6"/>
          <p:cNvPicPr>
            <a:picLocks noChangeAspect="1"/>
          </p:cNvPicPr>
          <p:nvPr userDrawn="1"/>
        </p:nvPicPr>
        <p:blipFill rotWithShape="1">
          <a:blip r:embed="rId2">
            <a:extLst>
              <a:ext uri="{28A0092B-C50C-407E-A947-70E740481C1C}">
                <a14:useLocalDpi xmlns:a14="http://schemas.microsoft.com/office/drawing/2010/main" val="0"/>
              </a:ext>
            </a:extLst>
          </a:blip>
          <a:srcRect r="57560" b="63135"/>
          <a:stretch/>
        </p:blipFill>
        <p:spPr>
          <a:xfrm>
            <a:off x="0" y="25161"/>
            <a:ext cx="3023731" cy="1502862"/>
          </a:xfrm>
          <a:prstGeom prst="rect">
            <a:avLst/>
          </a:prstGeom>
        </p:spPr>
      </p:pic>
      <p:cxnSp>
        <p:nvCxnSpPr>
          <p:cNvPr id="9" name="Straight Connector 8"/>
          <p:cNvCxnSpPr/>
          <p:nvPr userDrawn="1"/>
        </p:nvCxnSpPr>
        <p:spPr>
          <a:xfrm>
            <a:off x="0" y="3733800"/>
            <a:ext cx="9144000" cy="0"/>
          </a:xfrm>
          <a:prstGeom prst="line">
            <a:avLst/>
          </a:prstGeom>
          <a:ln w="152400">
            <a:solidFill>
              <a:srgbClr val="00B050"/>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340481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atin typeface="Museo Sans 100" pitchFamily="50" charset="0"/>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2F3E137-A3CF-49F3-83D3-17F895C6012A}" type="datetimeFigureOut">
              <a:rPr lang="en-US" smtClean="0"/>
              <a:t>10/10/2013</a:t>
            </a:fld>
            <a:endParaRPr lang="en-US"/>
          </a:p>
        </p:txBody>
      </p:sp>
      <p:sp>
        <p:nvSpPr>
          <p:cNvPr id="5" name="Footer Placeholder 4"/>
          <p:cNvSpPr>
            <a:spLocks noGrp="1"/>
          </p:cNvSpPr>
          <p:nvPr>
            <p:ph type="ftr" sz="quarter" idx="11"/>
          </p:nvPr>
        </p:nvSpPr>
        <p:spPr/>
        <p:txBody>
          <a:bodyPr/>
          <a:lstStyle/>
          <a:p>
            <a:endParaRPr lang="en-US"/>
          </a:p>
        </p:txBody>
      </p:sp>
      <p:grpSp>
        <p:nvGrpSpPr>
          <p:cNvPr id="7" name="Group 6"/>
          <p:cNvGrpSpPr/>
          <p:nvPr userDrawn="1"/>
        </p:nvGrpSpPr>
        <p:grpSpPr>
          <a:xfrm>
            <a:off x="0" y="6477000"/>
            <a:ext cx="9144000" cy="381000"/>
            <a:chOff x="0" y="6477000"/>
            <a:chExt cx="9144000" cy="381000"/>
          </a:xfrm>
        </p:grpSpPr>
        <p:sp>
          <p:nvSpPr>
            <p:cNvPr id="8" name="Rectangle 7"/>
            <p:cNvSpPr/>
            <p:nvPr userDrawn="1"/>
          </p:nvSpPr>
          <p:spPr>
            <a:xfrm>
              <a:off x="0" y="6477000"/>
              <a:ext cx="9144000" cy="3810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userDrawn="1"/>
          </p:nvSpPr>
          <p:spPr>
            <a:xfrm>
              <a:off x="0" y="6477000"/>
              <a:ext cx="3124200" cy="381000"/>
            </a:xfrm>
            <a:prstGeom prst="rect">
              <a:avLst/>
            </a:prstGeom>
            <a:noFill/>
          </p:spPr>
          <p:txBody>
            <a:bodyPr wrap="square" rtlCol="0">
              <a:spAutoFit/>
            </a:bodyPr>
            <a:lstStyle/>
            <a:p>
              <a:r>
                <a:rPr lang="en-US" dirty="0" smtClean="0">
                  <a:solidFill>
                    <a:schemeClr val="bg1"/>
                  </a:solidFill>
                  <a:latin typeface="Museo Sans 500" pitchFamily="50" charset="0"/>
                </a:rPr>
                <a:t>achievethecore.org</a:t>
              </a:r>
              <a:endParaRPr lang="en-US" dirty="0">
                <a:solidFill>
                  <a:schemeClr val="bg1"/>
                </a:solidFill>
                <a:latin typeface="Museo Sans 500" pitchFamily="50" charset="0"/>
              </a:endParaRPr>
            </a:p>
          </p:txBody>
        </p:sp>
      </p:grpSp>
      <p:sp>
        <p:nvSpPr>
          <p:cNvPr id="6" name="Slide Number Placeholder 5"/>
          <p:cNvSpPr>
            <a:spLocks noGrp="1"/>
          </p:cNvSpPr>
          <p:nvPr>
            <p:ph type="sldNum" sz="quarter" idx="12"/>
          </p:nvPr>
        </p:nvSpPr>
        <p:spPr>
          <a:xfrm>
            <a:off x="6983392" y="6470248"/>
            <a:ext cx="2133600" cy="365125"/>
          </a:xfrm>
        </p:spPr>
        <p:txBody>
          <a:bodyPr/>
          <a:lstStyle>
            <a:lvl1pPr>
              <a:defRPr lang="en-US" sz="1800" kern="1200" smtClean="0">
                <a:solidFill>
                  <a:schemeClr val="bg1"/>
                </a:solidFill>
                <a:latin typeface="Museo Sans 500" pitchFamily="50" charset="0"/>
                <a:ea typeface="+mn-ea"/>
                <a:cs typeface="+mn-cs"/>
              </a:defRPr>
            </a:lvl1pPr>
          </a:lstStyle>
          <a:p>
            <a:fld id="{FC7E3768-BEF8-48C3-B47E-B4C31EEC05E1}" type="slidenum">
              <a:rPr lang="en-US" smtClean="0"/>
              <a:pPr/>
              <a:t>‹#›</a:t>
            </a:fld>
            <a:endParaRPr lang="en-US" dirty="0"/>
          </a:p>
        </p:txBody>
      </p:sp>
    </p:spTree>
    <p:extLst>
      <p:ext uri="{BB962C8B-B14F-4D97-AF65-F5344CB8AC3E}">
        <p14:creationId xmlns:p14="http://schemas.microsoft.com/office/powerpoint/2010/main" val="3355361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normAutofit/>
          </a:bodyPr>
          <a:lstStyle>
            <a:lvl1pPr algn="l" defTabSz="914400" rtl="0" eaLnBrk="1" latinLnBrk="0" hangingPunct="1">
              <a:spcBef>
                <a:spcPct val="0"/>
              </a:spcBef>
              <a:buNone/>
              <a:defRPr lang="en-US" sz="4400" kern="1200" dirty="0">
                <a:solidFill>
                  <a:schemeClr val="tx1"/>
                </a:solidFill>
                <a:latin typeface="Museo Sans 100" pitchFamily="50" charset="0"/>
                <a:ea typeface="+mj-ea"/>
                <a:cs typeface="+mj-cs"/>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F3E137-A3CF-49F3-83D3-17F895C6012A}" type="datetimeFigureOut">
              <a:rPr lang="en-US" smtClean="0"/>
              <a:t>10/10/2013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7E3768-BEF8-48C3-B47E-B4C31EEC05E1}" type="slidenum">
              <a:rPr lang="en-US" smtClean="0"/>
              <a:t>‹#›</a:t>
            </a:fld>
            <a:endParaRPr lang="en-US"/>
          </a:p>
        </p:txBody>
      </p:sp>
    </p:spTree>
    <p:extLst>
      <p:ext uri="{BB962C8B-B14F-4D97-AF65-F5344CB8AC3E}">
        <p14:creationId xmlns:p14="http://schemas.microsoft.com/office/powerpoint/2010/main" val="231836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atin typeface="Museo Sans 100" pitchFamily="50" charset="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latin typeface="Museo Sans 300" pitchFamily="50" charset="0"/>
              </a:defRPr>
            </a:lvl1pPr>
            <a:lvl2pPr>
              <a:defRPr>
                <a:latin typeface="Museo Sans 300" pitchFamily="50" charset="0"/>
              </a:defRPr>
            </a:lvl2pPr>
            <a:lvl3pPr>
              <a:defRPr>
                <a:latin typeface="Museo Sans 300" pitchFamily="50" charset="0"/>
              </a:defRPr>
            </a:lvl3pPr>
            <a:lvl4pPr>
              <a:defRPr>
                <a:latin typeface="Museo Sans 300" pitchFamily="50" charset="0"/>
              </a:defRPr>
            </a:lvl4pPr>
            <a:lvl5pPr>
              <a:defRPr>
                <a:latin typeface="Museo Sans 300" pitchFamily="50"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9" name="Straight Connector 8"/>
          <p:cNvCxnSpPr/>
          <p:nvPr userDrawn="1"/>
        </p:nvCxnSpPr>
        <p:spPr>
          <a:xfrm>
            <a:off x="457200" y="1447800"/>
            <a:ext cx="8229600" cy="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grpSp>
        <p:nvGrpSpPr>
          <p:cNvPr id="12" name="Group 11"/>
          <p:cNvGrpSpPr/>
          <p:nvPr userDrawn="1"/>
        </p:nvGrpSpPr>
        <p:grpSpPr>
          <a:xfrm>
            <a:off x="0" y="6477000"/>
            <a:ext cx="9144000" cy="381000"/>
            <a:chOff x="0" y="6477000"/>
            <a:chExt cx="9144000" cy="381000"/>
          </a:xfrm>
        </p:grpSpPr>
        <p:sp>
          <p:nvSpPr>
            <p:cNvPr id="10" name="Rectangle 9"/>
            <p:cNvSpPr/>
            <p:nvPr userDrawn="1"/>
          </p:nvSpPr>
          <p:spPr>
            <a:xfrm>
              <a:off x="0" y="6477000"/>
              <a:ext cx="9144000" cy="3810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userDrawn="1"/>
          </p:nvSpPr>
          <p:spPr>
            <a:xfrm>
              <a:off x="0" y="6477000"/>
              <a:ext cx="3124200" cy="381000"/>
            </a:xfrm>
            <a:prstGeom prst="rect">
              <a:avLst/>
            </a:prstGeom>
            <a:noFill/>
          </p:spPr>
          <p:txBody>
            <a:bodyPr wrap="square" rtlCol="0">
              <a:spAutoFit/>
            </a:bodyPr>
            <a:lstStyle/>
            <a:p>
              <a:r>
                <a:rPr lang="en-US" dirty="0" smtClean="0">
                  <a:solidFill>
                    <a:schemeClr val="bg1"/>
                  </a:solidFill>
                  <a:latin typeface="Myriad Web Pro" panose="020B0503030403020204" pitchFamily="34" charset="0"/>
                </a:rPr>
                <a:t>achievethecore.org</a:t>
              </a:r>
              <a:endParaRPr lang="en-US" dirty="0">
                <a:solidFill>
                  <a:schemeClr val="bg1"/>
                </a:solidFill>
                <a:latin typeface="Myriad Web Pro" panose="020B0503030403020204" pitchFamily="34" charset="0"/>
              </a:endParaRPr>
            </a:p>
          </p:txBody>
        </p:sp>
      </p:grpSp>
      <p:sp>
        <p:nvSpPr>
          <p:cNvPr id="6" name="Slide Number Placeholder 5"/>
          <p:cNvSpPr>
            <a:spLocks noGrp="1"/>
          </p:cNvSpPr>
          <p:nvPr>
            <p:ph type="sldNum" sz="quarter" idx="12"/>
          </p:nvPr>
        </p:nvSpPr>
        <p:spPr>
          <a:xfrm>
            <a:off x="7010400" y="6505414"/>
            <a:ext cx="2133600" cy="365125"/>
          </a:xfrm>
        </p:spPr>
        <p:txBody>
          <a:bodyPr/>
          <a:lstStyle>
            <a:lvl1pPr>
              <a:defRPr lang="en-US" sz="1800" kern="1200" smtClean="0">
                <a:solidFill>
                  <a:schemeClr val="bg1"/>
                </a:solidFill>
                <a:latin typeface="Myriad Web Pro" panose="020B0503030403020204" pitchFamily="34" charset="0"/>
                <a:ea typeface="+mn-ea"/>
                <a:cs typeface="+mn-cs"/>
              </a:defRPr>
            </a:lvl1pPr>
          </a:lstStyle>
          <a:p>
            <a:fld id="{FC7E3768-BEF8-48C3-B47E-B4C31EEC05E1}" type="slidenum">
              <a:rPr lang="en-US" smtClean="0"/>
              <a:pPr/>
              <a:t>‹#›</a:t>
            </a:fld>
            <a:endParaRPr lang="en-US" dirty="0"/>
          </a:p>
        </p:txBody>
      </p:sp>
    </p:spTree>
    <p:extLst>
      <p:ext uri="{BB962C8B-B14F-4D97-AF65-F5344CB8AC3E}">
        <p14:creationId xmlns:p14="http://schemas.microsoft.com/office/powerpoint/2010/main" val="16783647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baseline="0">
                <a:solidFill>
                  <a:srgbClr val="00B050"/>
                </a:solidFill>
                <a:effectLst>
                  <a:outerShdw blurRad="38100" dist="38100" dir="2700000" algn="tl">
                    <a:srgbClr val="000000">
                      <a:alpha val="43137"/>
                    </a:srgbClr>
                  </a:outerShdw>
                </a:effectLst>
                <a:latin typeface="Museo Sans 300" pitchFamily="50" charset="0"/>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latin typeface="Museo Sans 500" pitchFamily="50"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2F3E137-A3CF-49F3-83D3-17F895C6012A}" type="datetimeFigureOut">
              <a:rPr lang="en-US" smtClean="0"/>
              <a:t>10/10/2013</a:t>
            </a:fld>
            <a:endParaRPr lang="en-US"/>
          </a:p>
        </p:txBody>
      </p:sp>
      <p:sp>
        <p:nvSpPr>
          <p:cNvPr id="5" name="Footer Placeholder 4"/>
          <p:cNvSpPr>
            <a:spLocks noGrp="1"/>
          </p:cNvSpPr>
          <p:nvPr>
            <p:ph type="ftr" sz="quarter" idx="11"/>
          </p:nvPr>
        </p:nvSpPr>
        <p:spPr/>
        <p:txBody>
          <a:bodyPr/>
          <a:lstStyle/>
          <a:p>
            <a:endParaRPr lang="en-US"/>
          </a:p>
        </p:txBody>
      </p:sp>
      <p:grpSp>
        <p:nvGrpSpPr>
          <p:cNvPr id="7" name="Group 6"/>
          <p:cNvGrpSpPr/>
          <p:nvPr userDrawn="1"/>
        </p:nvGrpSpPr>
        <p:grpSpPr>
          <a:xfrm>
            <a:off x="0" y="6477000"/>
            <a:ext cx="9144000" cy="381000"/>
            <a:chOff x="0" y="6477000"/>
            <a:chExt cx="9144000" cy="381000"/>
          </a:xfrm>
        </p:grpSpPr>
        <p:sp>
          <p:nvSpPr>
            <p:cNvPr id="8" name="Rectangle 7"/>
            <p:cNvSpPr/>
            <p:nvPr userDrawn="1"/>
          </p:nvSpPr>
          <p:spPr>
            <a:xfrm>
              <a:off x="0" y="6477000"/>
              <a:ext cx="9144000" cy="3810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userDrawn="1"/>
          </p:nvSpPr>
          <p:spPr>
            <a:xfrm>
              <a:off x="0" y="6477000"/>
              <a:ext cx="3124200" cy="381000"/>
            </a:xfrm>
            <a:prstGeom prst="rect">
              <a:avLst/>
            </a:prstGeom>
            <a:noFill/>
          </p:spPr>
          <p:txBody>
            <a:bodyPr wrap="square" rtlCol="0">
              <a:spAutoFit/>
            </a:bodyPr>
            <a:lstStyle/>
            <a:p>
              <a:r>
                <a:rPr lang="en-US" dirty="0" smtClean="0">
                  <a:solidFill>
                    <a:schemeClr val="bg1"/>
                  </a:solidFill>
                  <a:latin typeface="Museo Sans 500" pitchFamily="50" charset="0"/>
                </a:rPr>
                <a:t>achievethecore.org</a:t>
              </a:r>
              <a:endParaRPr lang="en-US" dirty="0">
                <a:solidFill>
                  <a:schemeClr val="bg1"/>
                </a:solidFill>
                <a:latin typeface="Museo Sans 500" pitchFamily="50" charset="0"/>
              </a:endParaRPr>
            </a:p>
          </p:txBody>
        </p:sp>
      </p:grpSp>
      <p:sp>
        <p:nvSpPr>
          <p:cNvPr id="6" name="Slide Number Placeholder 5"/>
          <p:cNvSpPr>
            <a:spLocks noGrp="1"/>
          </p:cNvSpPr>
          <p:nvPr>
            <p:ph type="sldNum" sz="quarter" idx="12"/>
          </p:nvPr>
        </p:nvSpPr>
        <p:spPr>
          <a:xfrm>
            <a:off x="7010400" y="6492875"/>
            <a:ext cx="2133600" cy="365125"/>
          </a:xfrm>
        </p:spPr>
        <p:txBody>
          <a:bodyPr/>
          <a:lstStyle>
            <a:lvl1pPr>
              <a:defRPr lang="en-US" sz="1800" kern="1200" smtClean="0">
                <a:solidFill>
                  <a:schemeClr val="bg1"/>
                </a:solidFill>
                <a:latin typeface="Museo Sans 500" pitchFamily="50" charset="0"/>
                <a:ea typeface="+mn-ea"/>
                <a:cs typeface="+mn-cs"/>
              </a:defRPr>
            </a:lvl1pPr>
          </a:lstStyle>
          <a:p>
            <a:fld id="{FC7E3768-BEF8-48C3-B47E-B4C31EEC05E1}" type="slidenum">
              <a:rPr lang="en-US" smtClean="0"/>
              <a:pPr/>
              <a:t>‹#›</a:t>
            </a:fld>
            <a:endParaRPr lang="en-US" dirty="0"/>
          </a:p>
        </p:txBody>
      </p:sp>
    </p:spTree>
    <p:extLst>
      <p:ext uri="{BB962C8B-B14F-4D97-AF65-F5344CB8AC3E}">
        <p14:creationId xmlns:p14="http://schemas.microsoft.com/office/powerpoint/2010/main" val="15903012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defTabSz="914400" rtl="0" eaLnBrk="1" latinLnBrk="0" hangingPunct="1">
              <a:spcBef>
                <a:spcPct val="0"/>
              </a:spcBef>
              <a:buNone/>
              <a:defRPr lang="en-US" sz="4400" kern="1200" dirty="0">
                <a:solidFill>
                  <a:schemeClr val="tx1"/>
                </a:solidFill>
                <a:latin typeface="Museo Sans 100" pitchFamily="50" charset="0"/>
                <a:ea typeface="+mj-ea"/>
                <a:cs typeface="+mj-cs"/>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2F3E137-A3CF-49F3-83D3-17F895C6012A}" type="datetimeFigureOut">
              <a:rPr lang="en-US" smtClean="0"/>
              <a:t>10/10/2013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7E3768-BEF8-48C3-B47E-B4C31EEC05E1}" type="slidenum">
              <a:rPr lang="en-US" smtClean="0"/>
              <a:t>‹#›</a:t>
            </a:fld>
            <a:endParaRPr lang="en-US"/>
          </a:p>
        </p:txBody>
      </p:sp>
      <p:grpSp>
        <p:nvGrpSpPr>
          <p:cNvPr id="8" name="Group 7"/>
          <p:cNvGrpSpPr/>
          <p:nvPr userDrawn="1"/>
        </p:nvGrpSpPr>
        <p:grpSpPr>
          <a:xfrm>
            <a:off x="0" y="6477000"/>
            <a:ext cx="9144000" cy="381000"/>
            <a:chOff x="0" y="6477000"/>
            <a:chExt cx="9144000" cy="381000"/>
          </a:xfrm>
        </p:grpSpPr>
        <p:sp>
          <p:nvSpPr>
            <p:cNvPr id="9" name="Rectangle 8"/>
            <p:cNvSpPr/>
            <p:nvPr userDrawn="1"/>
          </p:nvSpPr>
          <p:spPr>
            <a:xfrm>
              <a:off x="0" y="6477000"/>
              <a:ext cx="9144000" cy="3810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userDrawn="1"/>
          </p:nvSpPr>
          <p:spPr>
            <a:xfrm>
              <a:off x="0" y="6477000"/>
              <a:ext cx="3124200" cy="381000"/>
            </a:xfrm>
            <a:prstGeom prst="rect">
              <a:avLst/>
            </a:prstGeom>
            <a:noFill/>
          </p:spPr>
          <p:txBody>
            <a:bodyPr wrap="square" rtlCol="0">
              <a:spAutoFit/>
            </a:bodyPr>
            <a:lstStyle/>
            <a:p>
              <a:r>
                <a:rPr lang="en-US" dirty="0" smtClean="0">
                  <a:solidFill>
                    <a:schemeClr val="bg1"/>
                  </a:solidFill>
                  <a:latin typeface="Museo Sans 500" pitchFamily="50" charset="0"/>
                </a:rPr>
                <a:t>achievethecore.org</a:t>
              </a:r>
              <a:endParaRPr lang="en-US" dirty="0">
                <a:solidFill>
                  <a:schemeClr val="bg1"/>
                </a:solidFill>
                <a:latin typeface="Museo Sans 500" pitchFamily="50" charset="0"/>
              </a:endParaRPr>
            </a:p>
          </p:txBody>
        </p:sp>
      </p:grpSp>
      <p:sp>
        <p:nvSpPr>
          <p:cNvPr id="11" name="Slide Number Placeholder 5"/>
          <p:cNvSpPr txBox="1">
            <a:spLocks/>
          </p:cNvSpPr>
          <p:nvPr userDrawn="1"/>
        </p:nvSpPr>
        <p:spPr>
          <a:xfrm>
            <a:off x="6983392" y="647024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lang="en-US" sz="1800" kern="1200" smtClean="0">
                <a:solidFill>
                  <a:schemeClr val="bg1"/>
                </a:solidFill>
                <a:latin typeface="Museo Sans 500" pitchFamily="50"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C7E3768-BEF8-48C3-B47E-B4C31EEC05E1}" type="slidenum">
              <a:rPr lang="en-US" smtClean="0"/>
              <a:pPr/>
              <a:t>‹#›</a:t>
            </a:fld>
            <a:endParaRPr lang="en-US" dirty="0"/>
          </a:p>
        </p:txBody>
      </p:sp>
    </p:spTree>
    <p:extLst>
      <p:ext uri="{BB962C8B-B14F-4D97-AF65-F5344CB8AC3E}">
        <p14:creationId xmlns:p14="http://schemas.microsoft.com/office/powerpoint/2010/main" val="3678681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2F3E137-A3CF-49F3-83D3-17F895C6012A}" type="datetimeFigureOut">
              <a:rPr lang="en-US" smtClean="0"/>
              <a:t>10/10/2013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C7E3768-BEF8-48C3-B47E-B4C31EEC05E1}" type="slidenum">
              <a:rPr lang="en-US" smtClean="0"/>
              <a:t>‹#›</a:t>
            </a:fld>
            <a:endParaRPr lang="en-US"/>
          </a:p>
        </p:txBody>
      </p:sp>
      <p:grpSp>
        <p:nvGrpSpPr>
          <p:cNvPr id="10" name="Group 9"/>
          <p:cNvGrpSpPr/>
          <p:nvPr userDrawn="1"/>
        </p:nvGrpSpPr>
        <p:grpSpPr>
          <a:xfrm>
            <a:off x="0" y="6477000"/>
            <a:ext cx="9144000" cy="381000"/>
            <a:chOff x="0" y="6477000"/>
            <a:chExt cx="9144000" cy="381000"/>
          </a:xfrm>
        </p:grpSpPr>
        <p:sp>
          <p:nvSpPr>
            <p:cNvPr id="11" name="Rectangle 10"/>
            <p:cNvSpPr/>
            <p:nvPr userDrawn="1"/>
          </p:nvSpPr>
          <p:spPr>
            <a:xfrm>
              <a:off x="0" y="6477000"/>
              <a:ext cx="9144000" cy="3810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userDrawn="1"/>
          </p:nvSpPr>
          <p:spPr>
            <a:xfrm>
              <a:off x="0" y="6477000"/>
              <a:ext cx="3124200" cy="381000"/>
            </a:xfrm>
            <a:prstGeom prst="rect">
              <a:avLst/>
            </a:prstGeom>
            <a:noFill/>
          </p:spPr>
          <p:txBody>
            <a:bodyPr wrap="square" rtlCol="0">
              <a:spAutoFit/>
            </a:bodyPr>
            <a:lstStyle/>
            <a:p>
              <a:r>
                <a:rPr lang="en-US" dirty="0" smtClean="0">
                  <a:solidFill>
                    <a:schemeClr val="bg1"/>
                  </a:solidFill>
                  <a:latin typeface="Museo Sans 500" pitchFamily="50" charset="0"/>
                </a:rPr>
                <a:t>achievethecore.org</a:t>
              </a:r>
              <a:endParaRPr lang="en-US" dirty="0">
                <a:solidFill>
                  <a:schemeClr val="bg1"/>
                </a:solidFill>
                <a:latin typeface="Museo Sans 500" pitchFamily="50" charset="0"/>
              </a:endParaRPr>
            </a:p>
          </p:txBody>
        </p:sp>
      </p:grpSp>
      <p:sp>
        <p:nvSpPr>
          <p:cNvPr id="13" name="Slide Number Placeholder 5"/>
          <p:cNvSpPr txBox="1">
            <a:spLocks/>
          </p:cNvSpPr>
          <p:nvPr userDrawn="1"/>
        </p:nvSpPr>
        <p:spPr>
          <a:xfrm>
            <a:off x="6983392" y="647024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lang="en-US" sz="1800" kern="1200" smtClean="0">
                <a:solidFill>
                  <a:schemeClr val="bg1"/>
                </a:solidFill>
                <a:latin typeface="Museo Sans 500" pitchFamily="50"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C7E3768-BEF8-48C3-B47E-B4C31EEC05E1}" type="slidenum">
              <a:rPr lang="en-US" smtClean="0"/>
              <a:pPr/>
              <a:t>‹#›</a:t>
            </a:fld>
            <a:endParaRPr lang="en-US" dirty="0"/>
          </a:p>
        </p:txBody>
      </p:sp>
    </p:spTree>
    <p:extLst>
      <p:ext uri="{BB962C8B-B14F-4D97-AF65-F5344CB8AC3E}">
        <p14:creationId xmlns:p14="http://schemas.microsoft.com/office/powerpoint/2010/main" val="5801226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defTabSz="914400" rtl="0" eaLnBrk="1" latinLnBrk="0" hangingPunct="1">
              <a:spcBef>
                <a:spcPct val="0"/>
              </a:spcBef>
              <a:buNone/>
              <a:defRPr lang="en-US" sz="4400" kern="1200" dirty="0">
                <a:solidFill>
                  <a:schemeClr val="tx1"/>
                </a:solidFill>
                <a:latin typeface="Museo Sans 100" pitchFamily="50" charset="0"/>
                <a:ea typeface="+mj-ea"/>
                <a:cs typeface="+mj-cs"/>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2F3E137-A3CF-49F3-83D3-17F895C6012A}" type="datetimeFigureOut">
              <a:rPr lang="en-US" smtClean="0"/>
              <a:t>10/10/2013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C7E3768-BEF8-48C3-B47E-B4C31EEC05E1}" type="slidenum">
              <a:rPr lang="en-US" smtClean="0"/>
              <a:t>‹#›</a:t>
            </a:fld>
            <a:endParaRPr lang="en-US"/>
          </a:p>
        </p:txBody>
      </p:sp>
      <p:grpSp>
        <p:nvGrpSpPr>
          <p:cNvPr id="6" name="Group 5"/>
          <p:cNvGrpSpPr/>
          <p:nvPr userDrawn="1"/>
        </p:nvGrpSpPr>
        <p:grpSpPr>
          <a:xfrm>
            <a:off x="0" y="6477000"/>
            <a:ext cx="9144000" cy="381000"/>
            <a:chOff x="0" y="6477000"/>
            <a:chExt cx="9144000" cy="381000"/>
          </a:xfrm>
        </p:grpSpPr>
        <p:sp>
          <p:nvSpPr>
            <p:cNvPr id="7" name="Rectangle 6"/>
            <p:cNvSpPr/>
            <p:nvPr userDrawn="1"/>
          </p:nvSpPr>
          <p:spPr>
            <a:xfrm>
              <a:off x="0" y="6477000"/>
              <a:ext cx="9144000" cy="3810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userDrawn="1"/>
          </p:nvSpPr>
          <p:spPr>
            <a:xfrm>
              <a:off x="0" y="6477000"/>
              <a:ext cx="3124200" cy="381000"/>
            </a:xfrm>
            <a:prstGeom prst="rect">
              <a:avLst/>
            </a:prstGeom>
            <a:noFill/>
          </p:spPr>
          <p:txBody>
            <a:bodyPr wrap="square" rtlCol="0">
              <a:spAutoFit/>
            </a:bodyPr>
            <a:lstStyle/>
            <a:p>
              <a:r>
                <a:rPr lang="en-US" dirty="0" smtClean="0">
                  <a:solidFill>
                    <a:schemeClr val="bg1"/>
                  </a:solidFill>
                  <a:latin typeface="Museo Sans 500" pitchFamily="50" charset="0"/>
                </a:rPr>
                <a:t>achievethecore.org</a:t>
              </a:r>
              <a:endParaRPr lang="en-US" dirty="0">
                <a:solidFill>
                  <a:schemeClr val="bg1"/>
                </a:solidFill>
                <a:latin typeface="Museo Sans 500" pitchFamily="50" charset="0"/>
              </a:endParaRPr>
            </a:p>
          </p:txBody>
        </p:sp>
      </p:grpSp>
      <p:sp>
        <p:nvSpPr>
          <p:cNvPr id="9" name="Slide Number Placeholder 5"/>
          <p:cNvSpPr txBox="1">
            <a:spLocks/>
          </p:cNvSpPr>
          <p:nvPr userDrawn="1"/>
        </p:nvSpPr>
        <p:spPr>
          <a:xfrm>
            <a:off x="6983392" y="647024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lang="en-US" sz="1800" kern="1200" smtClean="0">
                <a:solidFill>
                  <a:schemeClr val="bg1"/>
                </a:solidFill>
                <a:latin typeface="Museo Sans 500" pitchFamily="50"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C7E3768-BEF8-48C3-B47E-B4C31EEC05E1}" type="slidenum">
              <a:rPr lang="en-US" smtClean="0"/>
              <a:pPr/>
              <a:t>‹#›</a:t>
            </a:fld>
            <a:endParaRPr lang="en-US" dirty="0"/>
          </a:p>
        </p:txBody>
      </p:sp>
    </p:spTree>
    <p:extLst>
      <p:ext uri="{BB962C8B-B14F-4D97-AF65-F5344CB8AC3E}">
        <p14:creationId xmlns:p14="http://schemas.microsoft.com/office/powerpoint/2010/main" val="12951261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F3E137-A3CF-49F3-83D3-17F895C6012A}" type="datetimeFigureOut">
              <a:rPr lang="en-US" smtClean="0"/>
              <a:t>10/10/2013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C7E3768-BEF8-48C3-B47E-B4C31EEC05E1}" type="slidenum">
              <a:rPr lang="en-US" smtClean="0"/>
              <a:t>‹#›</a:t>
            </a:fld>
            <a:endParaRPr lang="en-US"/>
          </a:p>
        </p:txBody>
      </p:sp>
      <p:grpSp>
        <p:nvGrpSpPr>
          <p:cNvPr id="5" name="Group 4"/>
          <p:cNvGrpSpPr/>
          <p:nvPr userDrawn="1"/>
        </p:nvGrpSpPr>
        <p:grpSpPr>
          <a:xfrm>
            <a:off x="0" y="6477000"/>
            <a:ext cx="9144000" cy="381000"/>
            <a:chOff x="0" y="6477000"/>
            <a:chExt cx="9144000" cy="381000"/>
          </a:xfrm>
        </p:grpSpPr>
        <p:sp>
          <p:nvSpPr>
            <p:cNvPr id="6" name="Rectangle 5"/>
            <p:cNvSpPr/>
            <p:nvPr userDrawn="1"/>
          </p:nvSpPr>
          <p:spPr>
            <a:xfrm>
              <a:off x="0" y="6477000"/>
              <a:ext cx="9144000" cy="3810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userDrawn="1"/>
          </p:nvSpPr>
          <p:spPr>
            <a:xfrm>
              <a:off x="0" y="6477000"/>
              <a:ext cx="3124200" cy="381000"/>
            </a:xfrm>
            <a:prstGeom prst="rect">
              <a:avLst/>
            </a:prstGeom>
            <a:noFill/>
          </p:spPr>
          <p:txBody>
            <a:bodyPr wrap="square" rtlCol="0">
              <a:spAutoFit/>
            </a:bodyPr>
            <a:lstStyle/>
            <a:p>
              <a:r>
                <a:rPr lang="en-US" dirty="0" smtClean="0">
                  <a:solidFill>
                    <a:schemeClr val="bg1"/>
                  </a:solidFill>
                  <a:latin typeface="Museo Sans 500" pitchFamily="50" charset="0"/>
                </a:rPr>
                <a:t>achievethecore.org</a:t>
              </a:r>
              <a:endParaRPr lang="en-US" dirty="0">
                <a:solidFill>
                  <a:schemeClr val="bg1"/>
                </a:solidFill>
                <a:latin typeface="Museo Sans 500" pitchFamily="50" charset="0"/>
              </a:endParaRPr>
            </a:p>
          </p:txBody>
        </p:sp>
      </p:grpSp>
      <p:sp>
        <p:nvSpPr>
          <p:cNvPr id="8" name="Slide Number Placeholder 5"/>
          <p:cNvSpPr txBox="1">
            <a:spLocks/>
          </p:cNvSpPr>
          <p:nvPr userDrawn="1"/>
        </p:nvSpPr>
        <p:spPr>
          <a:xfrm>
            <a:off x="6983392" y="647024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lang="en-US" sz="1800" kern="1200" smtClean="0">
                <a:solidFill>
                  <a:schemeClr val="bg1"/>
                </a:solidFill>
                <a:latin typeface="Museo Sans 500" pitchFamily="50"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C7E3768-BEF8-48C3-B47E-B4C31EEC05E1}" type="slidenum">
              <a:rPr lang="en-US" smtClean="0"/>
              <a:pPr/>
              <a:t>‹#›</a:t>
            </a:fld>
            <a:endParaRPr lang="en-US" dirty="0"/>
          </a:p>
        </p:txBody>
      </p:sp>
    </p:spTree>
    <p:extLst>
      <p:ext uri="{BB962C8B-B14F-4D97-AF65-F5344CB8AC3E}">
        <p14:creationId xmlns:p14="http://schemas.microsoft.com/office/powerpoint/2010/main" val="34928203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F3E137-A3CF-49F3-83D3-17F895C6012A}" type="datetimeFigureOut">
              <a:rPr lang="en-US" smtClean="0"/>
              <a:t>10/10/2013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7E3768-BEF8-48C3-B47E-B4C31EEC05E1}" type="slidenum">
              <a:rPr lang="en-US" smtClean="0"/>
              <a:t>‹#›</a:t>
            </a:fld>
            <a:endParaRPr lang="en-US"/>
          </a:p>
        </p:txBody>
      </p:sp>
      <p:grpSp>
        <p:nvGrpSpPr>
          <p:cNvPr id="8" name="Group 7"/>
          <p:cNvGrpSpPr/>
          <p:nvPr userDrawn="1"/>
        </p:nvGrpSpPr>
        <p:grpSpPr>
          <a:xfrm>
            <a:off x="0" y="6477000"/>
            <a:ext cx="9144000" cy="381000"/>
            <a:chOff x="0" y="6477000"/>
            <a:chExt cx="9144000" cy="381000"/>
          </a:xfrm>
        </p:grpSpPr>
        <p:sp>
          <p:nvSpPr>
            <p:cNvPr id="9" name="Rectangle 8"/>
            <p:cNvSpPr/>
            <p:nvPr userDrawn="1"/>
          </p:nvSpPr>
          <p:spPr>
            <a:xfrm>
              <a:off x="0" y="6477000"/>
              <a:ext cx="9144000" cy="3810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userDrawn="1"/>
          </p:nvSpPr>
          <p:spPr>
            <a:xfrm>
              <a:off x="0" y="6477000"/>
              <a:ext cx="3124200" cy="381000"/>
            </a:xfrm>
            <a:prstGeom prst="rect">
              <a:avLst/>
            </a:prstGeom>
            <a:noFill/>
          </p:spPr>
          <p:txBody>
            <a:bodyPr wrap="square" rtlCol="0">
              <a:spAutoFit/>
            </a:bodyPr>
            <a:lstStyle/>
            <a:p>
              <a:r>
                <a:rPr lang="en-US" dirty="0" smtClean="0">
                  <a:solidFill>
                    <a:schemeClr val="bg1"/>
                  </a:solidFill>
                  <a:latin typeface="Museo Sans 500" pitchFamily="50" charset="0"/>
                </a:rPr>
                <a:t>achievethecore.org</a:t>
              </a:r>
              <a:endParaRPr lang="en-US" dirty="0">
                <a:solidFill>
                  <a:schemeClr val="bg1"/>
                </a:solidFill>
                <a:latin typeface="Museo Sans 500" pitchFamily="50" charset="0"/>
              </a:endParaRPr>
            </a:p>
          </p:txBody>
        </p:sp>
      </p:grpSp>
      <p:sp>
        <p:nvSpPr>
          <p:cNvPr id="11" name="Slide Number Placeholder 5"/>
          <p:cNvSpPr txBox="1">
            <a:spLocks/>
          </p:cNvSpPr>
          <p:nvPr userDrawn="1"/>
        </p:nvSpPr>
        <p:spPr>
          <a:xfrm>
            <a:off x="6983392" y="647024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lang="en-US" sz="1800" kern="1200" smtClean="0">
                <a:solidFill>
                  <a:schemeClr val="bg1"/>
                </a:solidFill>
                <a:latin typeface="Museo Sans 500" pitchFamily="50"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C7E3768-BEF8-48C3-B47E-B4C31EEC05E1}" type="slidenum">
              <a:rPr lang="en-US" smtClean="0"/>
              <a:pPr/>
              <a:t>‹#›</a:t>
            </a:fld>
            <a:endParaRPr lang="en-US" dirty="0"/>
          </a:p>
        </p:txBody>
      </p:sp>
    </p:spTree>
    <p:extLst>
      <p:ext uri="{BB962C8B-B14F-4D97-AF65-F5344CB8AC3E}">
        <p14:creationId xmlns:p14="http://schemas.microsoft.com/office/powerpoint/2010/main" val="22739561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F3E137-A3CF-49F3-83D3-17F895C6012A}" type="datetimeFigureOut">
              <a:rPr lang="en-US" smtClean="0"/>
              <a:t>10/10/2013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7E3768-BEF8-48C3-B47E-B4C31EEC05E1}" type="slidenum">
              <a:rPr lang="en-US" smtClean="0"/>
              <a:t>‹#›</a:t>
            </a:fld>
            <a:endParaRPr lang="en-US"/>
          </a:p>
        </p:txBody>
      </p:sp>
      <p:grpSp>
        <p:nvGrpSpPr>
          <p:cNvPr id="8" name="Group 7"/>
          <p:cNvGrpSpPr/>
          <p:nvPr userDrawn="1"/>
        </p:nvGrpSpPr>
        <p:grpSpPr>
          <a:xfrm>
            <a:off x="0" y="6477000"/>
            <a:ext cx="9144000" cy="381000"/>
            <a:chOff x="0" y="6477000"/>
            <a:chExt cx="9144000" cy="381000"/>
          </a:xfrm>
        </p:grpSpPr>
        <p:sp>
          <p:nvSpPr>
            <p:cNvPr id="9" name="Rectangle 8"/>
            <p:cNvSpPr/>
            <p:nvPr userDrawn="1"/>
          </p:nvSpPr>
          <p:spPr>
            <a:xfrm>
              <a:off x="0" y="6477000"/>
              <a:ext cx="9144000" cy="3810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userDrawn="1"/>
          </p:nvSpPr>
          <p:spPr>
            <a:xfrm>
              <a:off x="0" y="6477000"/>
              <a:ext cx="3124200" cy="381000"/>
            </a:xfrm>
            <a:prstGeom prst="rect">
              <a:avLst/>
            </a:prstGeom>
            <a:noFill/>
          </p:spPr>
          <p:txBody>
            <a:bodyPr wrap="square" rtlCol="0">
              <a:spAutoFit/>
            </a:bodyPr>
            <a:lstStyle/>
            <a:p>
              <a:r>
                <a:rPr lang="en-US" dirty="0" smtClean="0">
                  <a:solidFill>
                    <a:schemeClr val="bg1"/>
                  </a:solidFill>
                  <a:latin typeface="Museo Sans 500" pitchFamily="50" charset="0"/>
                </a:rPr>
                <a:t>achievethecore.org</a:t>
              </a:r>
              <a:endParaRPr lang="en-US" dirty="0">
                <a:solidFill>
                  <a:schemeClr val="bg1"/>
                </a:solidFill>
                <a:latin typeface="Museo Sans 500" pitchFamily="50" charset="0"/>
              </a:endParaRPr>
            </a:p>
          </p:txBody>
        </p:sp>
      </p:grpSp>
      <p:sp>
        <p:nvSpPr>
          <p:cNvPr id="11" name="Slide Number Placeholder 5"/>
          <p:cNvSpPr txBox="1">
            <a:spLocks/>
          </p:cNvSpPr>
          <p:nvPr userDrawn="1"/>
        </p:nvSpPr>
        <p:spPr>
          <a:xfrm>
            <a:off x="6983392" y="647024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lang="en-US" sz="1800" kern="1200" smtClean="0">
                <a:solidFill>
                  <a:schemeClr val="bg1"/>
                </a:solidFill>
                <a:latin typeface="Museo Sans 500" pitchFamily="50"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C7E3768-BEF8-48C3-B47E-B4C31EEC05E1}" type="slidenum">
              <a:rPr lang="en-US" smtClean="0"/>
              <a:pPr/>
              <a:t>‹#›</a:t>
            </a:fld>
            <a:endParaRPr lang="en-US" dirty="0"/>
          </a:p>
        </p:txBody>
      </p:sp>
    </p:spTree>
    <p:extLst>
      <p:ext uri="{BB962C8B-B14F-4D97-AF65-F5344CB8AC3E}">
        <p14:creationId xmlns:p14="http://schemas.microsoft.com/office/powerpoint/2010/main" val="42453034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F3E137-A3CF-49F3-83D3-17F895C6012A}" type="datetimeFigureOut">
              <a:rPr lang="en-US" smtClean="0"/>
              <a:t>10/10/2013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7E3768-BEF8-48C3-B47E-B4C31EEC05E1}" type="slidenum">
              <a:rPr lang="en-US" smtClean="0"/>
              <a:t>‹#›</a:t>
            </a:fld>
            <a:endParaRPr lang="en-US"/>
          </a:p>
        </p:txBody>
      </p:sp>
      <p:grpSp>
        <p:nvGrpSpPr>
          <p:cNvPr id="7" name="Group 6"/>
          <p:cNvGrpSpPr/>
          <p:nvPr/>
        </p:nvGrpSpPr>
        <p:grpSpPr>
          <a:xfrm>
            <a:off x="0" y="6477000"/>
            <a:ext cx="9144000" cy="381000"/>
            <a:chOff x="0" y="6477000"/>
            <a:chExt cx="9144000" cy="381000"/>
          </a:xfrm>
        </p:grpSpPr>
        <p:sp>
          <p:nvSpPr>
            <p:cNvPr id="8" name="Rectangle 7"/>
            <p:cNvSpPr/>
            <p:nvPr userDrawn="1"/>
          </p:nvSpPr>
          <p:spPr>
            <a:xfrm>
              <a:off x="0" y="6477000"/>
              <a:ext cx="9144000" cy="3810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userDrawn="1"/>
          </p:nvSpPr>
          <p:spPr>
            <a:xfrm>
              <a:off x="0" y="6477000"/>
              <a:ext cx="3124200" cy="381000"/>
            </a:xfrm>
            <a:prstGeom prst="rect">
              <a:avLst/>
            </a:prstGeom>
            <a:noFill/>
          </p:spPr>
          <p:txBody>
            <a:bodyPr wrap="square" rtlCol="0">
              <a:spAutoFit/>
            </a:bodyPr>
            <a:lstStyle/>
            <a:p>
              <a:r>
                <a:rPr lang="en-US" dirty="0" smtClean="0">
                  <a:solidFill>
                    <a:schemeClr val="bg1"/>
                  </a:solidFill>
                  <a:latin typeface="Myriad Web Pro" panose="020B0503030403020204" pitchFamily="34" charset="0"/>
                </a:rPr>
                <a:t>achievethecore.org</a:t>
              </a:r>
              <a:endParaRPr lang="en-US" dirty="0">
                <a:solidFill>
                  <a:schemeClr val="bg1"/>
                </a:solidFill>
                <a:latin typeface="Myriad Web Pro" panose="020B0503030403020204" pitchFamily="34" charset="0"/>
              </a:endParaRPr>
            </a:p>
          </p:txBody>
        </p:sp>
      </p:grpSp>
      <p:sp>
        <p:nvSpPr>
          <p:cNvPr id="10" name="Slide Number Placeholder 5"/>
          <p:cNvSpPr txBox="1">
            <a:spLocks/>
          </p:cNvSpPr>
          <p:nvPr/>
        </p:nvSpPr>
        <p:spPr>
          <a:xfrm>
            <a:off x="6983392" y="6470248"/>
            <a:ext cx="2133600" cy="365125"/>
          </a:xfrm>
          <a:prstGeom prst="rect">
            <a:avLst/>
          </a:prstGeom>
        </p:spPr>
        <p:txBody>
          <a:bodyPr/>
          <a:lstStyle>
            <a:defPPr>
              <a:defRPr lang="en-US"/>
            </a:defPPr>
            <a:lvl1pPr marL="0" algn="l" defTabSz="914400" rtl="0" eaLnBrk="1" latinLnBrk="0" hangingPunct="1">
              <a:defRPr lang="en-US" sz="1800" kern="1200" smtClean="0">
                <a:solidFill>
                  <a:schemeClr val="bg1"/>
                </a:solidFill>
                <a:latin typeface="Museo Sans 500" pitchFamily="50"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                           </a:t>
            </a:r>
            <a:fld id="{FC7E3768-BEF8-48C3-B47E-B4C31EEC05E1}" type="slidenum">
              <a:rPr lang="en-US" smtClean="0">
                <a:latin typeface="Myriad Web Pro" panose="020B0503030403020204" pitchFamily="34" charset="0"/>
              </a:rPr>
              <a:pPr/>
              <a:t>‹#›</a:t>
            </a:fld>
            <a:endParaRPr lang="en-US" dirty="0">
              <a:latin typeface="Myriad Web Pro" panose="020B0503030403020204" pitchFamily="34" charset="0"/>
            </a:endParaRPr>
          </a:p>
        </p:txBody>
      </p:sp>
    </p:spTree>
    <p:extLst>
      <p:ext uri="{BB962C8B-B14F-4D97-AF65-F5344CB8AC3E}">
        <p14:creationId xmlns:p14="http://schemas.microsoft.com/office/powerpoint/2010/main" val="26613003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spcBef>
          <a:spcPct val="0"/>
        </a:spcBef>
        <a:buNone/>
        <a:defRPr sz="4400" kern="1200">
          <a:solidFill>
            <a:schemeClr val="tx1"/>
          </a:solidFill>
          <a:latin typeface="Myriad Web Pro" panose="020B050303040302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yriad Web Pro" panose="020B050303040302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yriad Web Pro" panose="020B050303040302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yriad Web Pro" panose="020B050303040302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yriad Web Pro" panose="020B050303040302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yriad Web Pro" panose="020B050303040302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latin typeface="Myriad Web Pro" panose="020B0503030403020204" pitchFamily="34" charset="0"/>
              </a:rPr>
              <a:t>Setting the Context for the Common Core State Standards</a:t>
            </a:r>
            <a:endParaRPr lang="en-US" dirty="0">
              <a:latin typeface="Myriad Web Pro" panose="020B0503030403020204" pitchFamily="34" charset="0"/>
            </a:endParaRPr>
          </a:p>
        </p:txBody>
      </p:sp>
      <p:sp>
        <p:nvSpPr>
          <p:cNvPr id="3" name="Subtitle 2"/>
          <p:cNvSpPr>
            <a:spLocks noGrp="1"/>
          </p:cNvSpPr>
          <p:nvPr>
            <p:ph type="subTitle" idx="1"/>
          </p:nvPr>
        </p:nvSpPr>
        <p:spPr/>
        <p:txBody>
          <a:bodyPr/>
          <a:lstStyle/>
          <a:p>
            <a:r>
              <a:rPr lang="en-US" dirty="0" smtClean="0">
                <a:latin typeface="Myriad Web Pro" panose="020B0503030403020204" pitchFamily="34" charset="0"/>
              </a:rPr>
              <a:t>Sandra Alberti</a:t>
            </a:r>
          </a:p>
          <a:p>
            <a:r>
              <a:rPr lang="en-US" dirty="0" smtClean="0">
                <a:latin typeface="Myriad Web Pro" panose="020B0503030403020204" pitchFamily="34" charset="0"/>
              </a:rPr>
              <a:t>Student Achievement Partners</a:t>
            </a:r>
            <a:endParaRPr lang="en-US" dirty="0">
              <a:latin typeface="Myriad Web Pro" panose="020B0503030403020204" pitchFamily="34" charset="0"/>
            </a:endParaRPr>
          </a:p>
        </p:txBody>
      </p:sp>
    </p:spTree>
    <p:extLst>
      <p:ext uri="{BB962C8B-B14F-4D97-AF65-F5344CB8AC3E}">
        <p14:creationId xmlns:p14="http://schemas.microsoft.com/office/powerpoint/2010/main" val="28345278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Myriad Web Pro" panose="020B0503030403020204" pitchFamily="34" charset="0"/>
              </a:rPr>
              <a:t>Claims - Mathematics</a:t>
            </a:r>
            <a:endParaRPr lang="en-US" dirty="0">
              <a:latin typeface="Myriad Web Pro" panose="020B0503030403020204" pitchFamily="34" charset="0"/>
            </a:endParaRPr>
          </a:p>
        </p:txBody>
      </p:sp>
      <p:sp>
        <p:nvSpPr>
          <p:cNvPr id="3" name="Content Placeholder 2"/>
          <p:cNvSpPr>
            <a:spLocks noGrp="1"/>
          </p:cNvSpPr>
          <p:nvPr>
            <p:ph idx="1"/>
          </p:nvPr>
        </p:nvSpPr>
        <p:spPr/>
        <p:txBody>
          <a:bodyPr>
            <a:normAutofit fontScale="62500" lnSpcReduction="20000"/>
          </a:bodyPr>
          <a:lstStyle/>
          <a:p>
            <a:pPr marL="0" indent="0">
              <a:buNone/>
            </a:pPr>
            <a:r>
              <a:rPr lang="en-US" dirty="0" smtClean="0">
                <a:latin typeface="Myriad Web Pro" panose="020B0503030403020204" pitchFamily="34" charset="0"/>
              </a:rPr>
              <a:t>Claim #1 – Concepts &amp; Procedures</a:t>
            </a:r>
          </a:p>
          <a:p>
            <a:pPr marL="400050" lvl="1" indent="0">
              <a:buNone/>
            </a:pPr>
            <a:r>
              <a:rPr lang="en-US" dirty="0" smtClean="0">
                <a:latin typeface="Myriad Web Pro" panose="020B0503030403020204" pitchFamily="34" charset="0"/>
              </a:rPr>
              <a:t>Students can explain and apply mathematical concepts and interpret and carry out mathematical procedures with precision and fluency.</a:t>
            </a:r>
          </a:p>
          <a:p>
            <a:pPr marL="0" indent="0">
              <a:buNone/>
            </a:pPr>
            <a:endParaRPr lang="en-US" dirty="0">
              <a:latin typeface="Myriad Web Pro" panose="020B0503030403020204" pitchFamily="34" charset="0"/>
            </a:endParaRPr>
          </a:p>
          <a:p>
            <a:pPr marL="0" indent="0">
              <a:buNone/>
            </a:pPr>
            <a:r>
              <a:rPr lang="en-US" dirty="0" smtClean="0">
                <a:latin typeface="Myriad Web Pro" panose="020B0503030403020204" pitchFamily="34" charset="0"/>
              </a:rPr>
              <a:t>Claim #2 – Problem Solving</a:t>
            </a:r>
          </a:p>
          <a:p>
            <a:pPr marL="400050" lvl="1" indent="0">
              <a:buNone/>
            </a:pPr>
            <a:r>
              <a:rPr lang="en-US" dirty="0" smtClean="0">
                <a:latin typeface="Myriad Web Pro" panose="020B0503030403020204" pitchFamily="34" charset="0"/>
              </a:rPr>
              <a:t>Students can solve a range of complex well-posed problems in pure and applied mathematics, making productive use of knowledge and problems solving strategies.</a:t>
            </a:r>
          </a:p>
          <a:p>
            <a:pPr marL="400050" lvl="1" indent="0">
              <a:buNone/>
            </a:pPr>
            <a:endParaRPr lang="en-US" dirty="0">
              <a:latin typeface="Myriad Web Pro" panose="020B0503030403020204" pitchFamily="34" charset="0"/>
            </a:endParaRPr>
          </a:p>
          <a:p>
            <a:pPr marL="0" indent="0">
              <a:buNone/>
            </a:pPr>
            <a:r>
              <a:rPr lang="en-US" dirty="0" smtClean="0">
                <a:latin typeface="Myriad Web Pro" panose="020B0503030403020204" pitchFamily="34" charset="0"/>
              </a:rPr>
              <a:t>Claim #3 – Communicating Reasoning</a:t>
            </a:r>
          </a:p>
          <a:p>
            <a:pPr marL="400050" lvl="1" indent="0">
              <a:buNone/>
            </a:pPr>
            <a:r>
              <a:rPr lang="en-US" dirty="0" smtClean="0">
                <a:latin typeface="Myriad Web Pro" panose="020B0503030403020204" pitchFamily="34" charset="0"/>
              </a:rPr>
              <a:t>Students can clearly and precisely construct viable arguments to support their own reasoning and to critique the reasoning of others.</a:t>
            </a:r>
          </a:p>
          <a:p>
            <a:pPr marL="400050" lvl="1" indent="0">
              <a:buNone/>
            </a:pPr>
            <a:endParaRPr lang="en-US" dirty="0">
              <a:latin typeface="Myriad Web Pro" panose="020B0503030403020204" pitchFamily="34" charset="0"/>
            </a:endParaRPr>
          </a:p>
          <a:p>
            <a:pPr marL="0" indent="0">
              <a:buNone/>
            </a:pPr>
            <a:r>
              <a:rPr lang="en-US" dirty="0" smtClean="0">
                <a:latin typeface="Myriad Web Pro" panose="020B0503030403020204" pitchFamily="34" charset="0"/>
              </a:rPr>
              <a:t>Claim #4 – Modeling and Data Analysis</a:t>
            </a:r>
          </a:p>
          <a:p>
            <a:pPr marL="400050" lvl="1" indent="0">
              <a:buNone/>
            </a:pPr>
            <a:r>
              <a:rPr lang="en-US" dirty="0" smtClean="0">
                <a:latin typeface="Myriad Web Pro" panose="020B0503030403020204" pitchFamily="34" charset="0"/>
              </a:rPr>
              <a:t>Students can analyze complex, real-world scenarios and can construct and use mathematical models to interpret and solve problems.  </a:t>
            </a:r>
            <a:endParaRPr lang="en-US" dirty="0">
              <a:latin typeface="Myriad Web Pro" panose="020B0503030403020204" pitchFamily="34" charset="0"/>
            </a:endParaRPr>
          </a:p>
        </p:txBody>
      </p:sp>
    </p:spTree>
    <p:extLst>
      <p:ext uri="{BB962C8B-B14F-4D97-AF65-F5344CB8AC3E}">
        <p14:creationId xmlns:p14="http://schemas.microsoft.com/office/powerpoint/2010/main" val="32383940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Myriad Web Pro" panose="020B0503030403020204" pitchFamily="34" charset="0"/>
              </a:rPr>
              <a:t>Claims – ELA/Literacy</a:t>
            </a:r>
            <a:endParaRPr lang="en-US" dirty="0">
              <a:latin typeface="Myriad Web Pro" panose="020B0503030403020204" pitchFamily="34" charset="0"/>
            </a:endParaRPr>
          </a:p>
        </p:txBody>
      </p:sp>
      <p:sp>
        <p:nvSpPr>
          <p:cNvPr id="3" name="Content Placeholder 2"/>
          <p:cNvSpPr>
            <a:spLocks noGrp="1"/>
          </p:cNvSpPr>
          <p:nvPr>
            <p:ph idx="1"/>
          </p:nvPr>
        </p:nvSpPr>
        <p:spPr/>
        <p:txBody>
          <a:bodyPr/>
          <a:lstStyle/>
          <a:p>
            <a:pPr marL="0" indent="0">
              <a:buNone/>
            </a:pPr>
            <a:r>
              <a:rPr lang="en-US" dirty="0">
                <a:latin typeface="Myriad Web Pro" panose="020B0503030403020204" pitchFamily="34" charset="0"/>
              </a:rPr>
              <a:t>Overall Claim for Grades 3-8</a:t>
            </a:r>
          </a:p>
          <a:p>
            <a:pPr marL="400050" lvl="1" indent="0">
              <a:buNone/>
            </a:pPr>
            <a:r>
              <a:rPr lang="en-US" dirty="0">
                <a:latin typeface="Myriad Web Pro" panose="020B0503030403020204" pitchFamily="34" charset="0"/>
              </a:rPr>
              <a:t>Students can demonstrate progress toward college and career readiness in </a:t>
            </a:r>
            <a:r>
              <a:rPr lang="en-US" dirty="0" smtClean="0">
                <a:latin typeface="Myriad Web Pro" panose="020B0503030403020204" pitchFamily="34" charset="0"/>
              </a:rPr>
              <a:t>English language arts and literacy.</a:t>
            </a:r>
            <a:endParaRPr lang="en-US" dirty="0">
              <a:latin typeface="Myriad Web Pro" panose="020B0503030403020204" pitchFamily="34" charset="0"/>
            </a:endParaRPr>
          </a:p>
          <a:p>
            <a:pPr marL="400050" lvl="1" indent="0">
              <a:buNone/>
            </a:pPr>
            <a:endParaRPr lang="en-US" dirty="0">
              <a:latin typeface="Myriad Web Pro" panose="020B0503030403020204" pitchFamily="34" charset="0"/>
            </a:endParaRPr>
          </a:p>
          <a:p>
            <a:pPr marL="0" indent="0">
              <a:buNone/>
            </a:pPr>
            <a:r>
              <a:rPr lang="en-US" dirty="0">
                <a:latin typeface="Myriad Web Pro" panose="020B0503030403020204" pitchFamily="34" charset="0"/>
              </a:rPr>
              <a:t>Overall Claim for Grade 11</a:t>
            </a:r>
          </a:p>
          <a:p>
            <a:pPr marL="400050" lvl="1" indent="0">
              <a:buNone/>
            </a:pPr>
            <a:r>
              <a:rPr lang="en-US" dirty="0">
                <a:latin typeface="Myriad Web Pro" panose="020B0503030403020204" pitchFamily="34" charset="0"/>
              </a:rPr>
              <a:t>Students can demonstrate college and career readiness in </a:t>
            </a:r>
            <a:r>
              <a:rPr lang="en-US" dirty="0" smtClean="0">
                <a:latin typeface="Myriad Web Pro" panose="020B0503030403020204" pitchFamily="34" charset="0"/>
              </a:rPr>
              <a:t>English language arts and literacy.</a:t>
            </a:r>
            <a:endParaRPr lang="en-US" dirty="0">
              <a:latin typeface="Myriad Web Pro" panose="020B0503030403020204" pitchFamily="34" charset="0"/>
            </a:endParaRPr>
          </a:p>
          <a:p>
            <a:endParaRPr lang="en-US" dirty="0"/>
          </a:p>
          <a:p>
            <a:pPr marL="0" indent="0">
              <a:buNone/>
            </a:pPr>
            <a:endParaRPr lang="en-US" dirty="0"/>
          </a:p>
        </p:txBody>
      </p:sp>
    </p:spTree>
    <p:extLst>
      <p:ext uri="{BB962C8B-B14F-4D97-AF65-F5344CB8AC3E}">
        <p14:creationId xmlns:p14="http://schemas.microsoft.com/office/powerpoint/2010/main" val="11273632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Myriad Web Pro" panose="020B0503030403020204" pitchFamily="34" charset="0"/>
              </a:rPr>
              <a:t>Claims – ELA/Literacy</a:t>
            </a:r>
            <a:endParaRPr lang="en-US" dirty="0">
              <a:latin typeface="Myriad Web Pro" panose="020B0503030403020204" pitchFamily="34" charset="0"/>
            </a:endParaRPr>
          </a:p>
        </p:txBody>
      </p:sp>
      <p:sp>
        <p:nvSpPr>
          <p:cNvPr id="3" name="Content Placeholder 2"/>
          <p:cNvSpPr>
            <a:spLocks noGrp="1"/>
          </p:cNvSpPr>
          <p:nvPr>
            <p:ph idx="1"/>
          </p:nvPr>
        </p:nvSpPr>
        <p:spPr/>
        <p:txBody>
          <a:bodyPr>
            <a:normAutofit fontScale="70000" lnSpcReduction="20000"/>
          </a:bodyPr>
          <a:lstStyle/>
          <a:p>
            <a:pPr marL="0" indent="0">
              <a:buNone/>
            </a:pPr>
            <a:r>
              <a:rPr lang="en-US" dirty="0" smtClean="0">
                <a:latin typeface="Myriad Web Pro" panose="020B0503030403020204" pitchFamily="34" charset="0"/>
              </a:rPr>
              <a:t>Claim #1 – Reading</a:t>
            </a:r>
          </a:p>
          <a:p>
            <a:pPr marL="400050" lvl="1" indent="0">
              <a:buNone/>
            </a:pPr>
            <a:r>
              <a:rPr lang="en-US" dirty="0" smtClean="0">
                <a:latin typeface="Myriad Web Pro" panose="020B0503030403020204" pitchFamily="34" charset="0"/>
              </a:rPr>
              <a:t>Students can read closely and analytically to comprehend a range of increasingly complex literacy and informational texts. </a:t>
            </a:r>
          </a:p>
          <a:p>
            <a:pPr marL="400050" lvl="1" indent="0">
              <a:buNone/>
            </a:pPr>
            <a:endParaRPr lang="en-US" dirty="0" smtClean="0">
              <a:latin typeface="Myriad Web Pro" panose="020B0503030403020204" pitchFamily="34" charset="0"/>
            </a:endParaRPr>
          </a:p>
          <a:p>
            <a:pPr marL="0" indent="0">
              <a:buNone/>
            </a:pPr>
            <a:r>
              <a:rPr lang="en-US" dirty="0" smtClean="0">
                <a:latin typeface="Myriad Web Pro" panose="020B0503030403020204" pitchFamily="34" charset="0"/>
              </a:rPr>
              <a:t>Claim #2 – Writing</a:t>
            </a:r>
          </a:p>
          <a:p>
            <a:pPr marL="400050" lvl="1" indent="0">
              <a:buNone/>
            </a:pPr>
            <a:r>
              <a:rPr lang="en-US" dirty="0" smtClean="0">
                <a:latin typeface="Myriad Web Pro" panose="020B0503030403020204" pitchFamily="34" charset="0"/>
              </a:rPr>
              <a:t>Students can produce effective and well-grounded writing for a range of purposes and audiences. </a:t>
            </a:r>
          </a:p>
          <a:p>
            <a:pPr marL="400050" lvl="1" indent="0">
              <a:buNone/>
            </a:pPr>
            <a:endParaRPr lang="en-US" dirty="0" smtClean="0">
              <a:latin typeface="Myriad Web Pro" panose="020B0503030403020204" pitchFamily="34" charset="0"/>
            </a:endParaRPr>
          </a:p>
          <a:p>
            <a:pPr marL="0" indent="0">
              <a:buNone/>
            </a:pPr>
            <a:r>
              <a:rPr lang="en-US" dirty="0" smtClean="0">
                <a:latin typeface="Myriad Web Pro" panose="020B0503030403020204" pitchFamily="34" charset="0"/>
              </a:rPr>
              <a:t>Claim #3 – Speaking and Listening</a:t>
            </a:r>
          </a:p>
          <a:p>
            <a:pPr marL="400050" lvl="1" indent="0">
              <a:buNone/>
            </a:pPr>
            <a:r>
              <a:rPr lang="en-US" dirty="0" smtClean="0">
                <a:latin typeface="Myriad Web Pro" panose="020B0503030403020204" pitchFamily="34" charset="0"/>
              </a:rPr>
              <a:t>Students can employ effective speaking and listening skills for a range of purposes and audiences.</a:t>
            </a:r>
          </a:p>
          <a:p>
            <a:pPr marL="400050" lvl="1" indent="0">
              <a:buNone/>
            </a:pPr>
            <a:endParaRPr lang="en-US" dirty="0" smtClean="0">
              <a:latin typeface="Myriad Web Pro" panose="020B0503030403020204" pitchFamily="34" charset="0"/>
            </a:endParaRPr>
          </a:p>
          <a:p>
            <a:pPr marL="0" indent="0">
              <a:buNone/>
            </a:pPr>
            <a:r>
              <a:rPr lang="en-US" dirty="0" smtClean="0">
                <a:latin typeface="Myriad Web Pro" panose="020B0503030403020204" pitchFamily="34" charset="0"/>
              </a:rPr>
              <a:t>Claim #4 – Research/Inquiry</a:t>
            </a:r>
          </a:p>
          <a:p>
            <a:pPr marL="400050" lvl="1" indent="0">
              <a:buNone/>
            </a:pPr>
            <a:r>
              <a:rPr lang="en-US" dirty="0" smtClean="0">
                <a:latin typeface="Myriad Web Pro" panose="020B0503030403020204" pitchFamily="34" charset="0"/>
              </a:rPr>
              <a:t>Students can engage in research and inquiry to investigate topics, and to analyze, integrate, and present information. </a:t>
            </a:r>
            <a:endParaRPr lang="en-US" dirty="0">
              <a:latin typeface="Myriad Web Pro" panose="020B0503030403020204" pitchFamily="34" charset="0"/>
            </a:endParaRPr>
          </a:p>
        </p:txBody>
      </p:sp>
    </p:spTree>
    <p:extLst>
      <p:ext uri="{BB962C8B-B14F-4D97-AF65-F5344CB8AC3E}">
        <p14:creationId xmlns:p14="http://schemas.microsoft.com/office/powerpoint/2010/main" val="36962844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smtClean="0">
                <a:latin typeface="Myriad Web Pro" panose="020B0503030403020204" pitchFamily="34" charset="0"/>
              </a:rPr>
              <a:t>Why are we doing this? </a:t>
            </a:r>
            <a:br>
              <a:rPr lang="en-US" i="1" dirty="0" smtClean="0">
                <a:latin typeface="Myriad Web Pro" panose="020B0503030403020204" pitchFamily="34" charset="0"/>
              </a:rPr>
            </a:br>
            <a:r>
              <a:rPr lang="en-US" i="1" dirty="0" smtClean="0">
                <a:latin typeface="Myriad Web Pro" panose="020B0503030403020204" pitchFamily="34" charset="0"/>
              </a:rPr>
              <a:t>We have had standards.</a:t>
            </a:r>
            <a:endParaRPr lang="en-US" i="1" dirty="0">
              <a:latin typeface="Myriad Web Pro" panose="020B0503030403020204" pitchFamily="34" charset="0"/>
            </a:endParaRPr>
          </a:p>
        </p:txBody>
      </p:sp>
      <p:sp>
        <p:nvSpPr>
          <p:cNvPr id="3" name="Content Placeholder 2"/>
          <p:cNvSpPr>
            <a:spLocks noGrp="1"/>
          </p:cNvSpPr>
          <p:nvPr>
            <p:ph idx="1"/>
          </p:nvPr>
        </p:nvSpPr>
        <p:spPr/>
        <p:txBody>
          <a:bodyPr>
            <a:normAutofit fontScale="77500" lnSpcReduction="20000"/>
          </a:bodyPr>
          <a:lstStyle/>
          <a:p>
            <a:pPr marL="0" indent="0">
              <a:buNone/>
            </a:pPr>
            <a:r>
              <a:rPr lang="en-US" dirty="0" smtClean="0">
                <a:latin typeface="Myriad Web Pro" panose="020B0503030403020204" pitchFamily="34" charset="0"/>
              </a:rPr>
              <a:t>Before Common Core State Standards we had standards, but rarely did we have </a:t>
            </a:r>
            <a:r>
              <a:rPr lang="en-US" b="1" u="sng" dirty="0" smtClean="0">
                <a:latin typeface="Myriad Web Pro" panose="020B0503030403020204" pitchFamily="34" charset="0"/>
              </a:rPr>
              <a:t>standards-based instruction</a:t>
            </a:r>
            <a:r>
              <a:rPr lang="en-US" dirty="0" smtClean="0">
                <a:latin typeface="Myriad Web Pro" panose="020B0503030403020204" pitchFamily="34" charset="0"/>
              </a:rPr>
              <a:t>.</a:t>
            </a:r>
          </a:p>
          <a:p>
            <a:endParaRPr lang="en-US" dirty="0">
              <a:latin typeface="Myriad Web Pro" panose="020B0503030403020204" pitchFamily="34" charset="0"/>
            </a:endParaRPr>
          </a:p>
          <a:p>
            <a:pPr marL="342900" indent="-342900">
              <a:buFont typeface="Wingdings" pitchFamily="2" charset="2"/>
              <a:buChar char="ü"/>
            </a:pPr>
            <a:r>
              <a:rPr lang="en-US" dirty="0" smtClean="0">
                <a:latin typeface="Myriad Web Pro" panose="020B0503030403020204" pitchFamily="34" charset="0"/>
              </a:rPr>
              <a:t>Long lists of broad, vague statements</a:t>
            </a:r>
          </a:p>
          <a:p>
            <a:pPr marL="342900" indent="-342900">
              <a:buFont typeface="Wingdings" pitchFamily="2" charset="2"/>
              <a:buChar char="ü"/>
            </a:pPr>
            <a:r>
              <a:rPr lang="en-US" dirty="0" smtClean="0">
                <a:latin typeface="Myriad Web Pro" panose="020B0503030403020204" pitchFamily="34" charset="0"/>
              </a:rPr>
              <a:t>Mysterious assessments</a:t>
            </a:r>
          </a:p>
          <a:p>
            <a:pPr marL="342900" indent="-342900">
              <a:buFont typeface="Wingdings" pitchFamily="2" charset="2"/>
              <a:buChar char="ü"/>
            </a:pPr>
            <a:r>
              <a:rPr lang="en-US" dirty="0" smtClean="0">
                <a:latin typeface="Myriad Web Pro" panose="020B0503030403020204" pitchFamily="34" charset="0"/>
              </a:rPr>
              <a:t>Coverage mentality</a:t>
            </a:r>
          </a:p>
          <a:p>
            <a:pPr marL="342900" indent="-342900">
              <a:buFont typeface="Wingdings" pitchFamily="2" charset="2"/>
              <a:buChar char="ü"/>
            </a:pPr>
            <a:r>
              <a:rPr lang="en-US" dirty="0" smtClean="0">
                <a:latin typeface="Myriad Web Pro" panose="020B0503030403020204" pitchFamily="34" charset="0"/>
              </a:rPr>
              <a:t>Focused on teacher behaviors – “the inputs”</a:t>
            </a:r>
          </a:p>
          <a:p>
            <a:pPr marL="342900" indent="-342900">
              <a:buFont typeface="Wingdings" pitchFamily="2" charset="2"/>
              <a:buChar char="ü"/>
            </a:pPr>
            <a:endParaRPr lang="en-US" dirty="0">
              <a:latin typeface="Myriad Web Pro" panose="020B0503030403020204" pitchFamily="34" charset="0"/>
            </a:endParaRPr>
          </a:p>
          <a:p>
            <a:pPr marL="342900" indent="-342900">
              <a:buFont typeface="Arial" pitchFamily="34" charset="0"/>
              <a:buChar char="•"/>
            </a:pPr>
            <a:r>
              <a:rPr lang="en-US" dirty="0">
                <a:latin typeface="Myriad Web Pro" panose="020B0503030403020204" pitchFamily="34" charset="0"/>
              </a:rPr>
              <a:t>Standards aligned vs. Standards based</a:t>
            </a:r>
          </a:p>
          <a:p>
            <a:pPr marL="342900" indent="-342900">
              <a:buFont typeface="Arial" pitchFamily="34" charset="0"/>
              <a:buChar char="•"/>
            </a:pPr>
            <a:r>
              <a:rPr lang="en-US" dirty="0" smtClean="0">
                <a:latin typeface="Myriad Web Pro" panose="020B0503030403020204" pitchFamily="34" charset="0"/>
              </a:rPr>
              <a:t>Standards </a:t>
            </a:r>
            <a:r>
              <a:rPr lang="en-US" dirty="0">
                <a:latin typeface="Myriad Web Pro" panose="020B0503030403020204" pitchFamily="34" charset="0"/>
              </a:rPr>
              <a:t>vs. Standardization</a:t>
            </a:r>
          </a:p>
          <a:p>
            <a:pPr marL="342900" indent="-342900">
              <a:buFont typeface="Arial" pitchFamily="34" charset="0"/>
              <a:buChar char="•"/>
            </a:pPr>
            <a:r>
              <a:rPr lang="en-US" dirty="0">
                <a:latin typeface="Myriad Web Pro" panose="020B0503030403020204" pitchFamily="34" charset="0"/>
              </a:rPr>
              <a:t>Standards vs. </a:t>
            </a:r>
            <a:r>
              <a:rPr lang="en-US" dirty="0" smtClean="0">
                <a:latin typeface="Myriad Web Pro" panose="020B0503030403020204" pitchFamily="34" charset="0"/>
              </a:rPr>
              <a:t>Curriculum</a:t>
            </a:r>
          </a:p>
          <a:p>
            <a:endParaRPr lang="en-US" dirty="0">
              <a:latin typeface="Myriad Web Pro" panose="020B0503030403020204" pitchFamily="34" charset="0"/>
            </a:endParaRPr>
          </a:p>
          <a:p>
            <a:pPr marL="342900" indent="-342900">
              <a:buFont typeface="Wingdings" pitchFamily="2" charset="2"/>
              <a:buChar char="ü"/>
            </a:pPr>
            <a:endParaRPr lang="en-US" dirty="0" smtClean="0">
              <a:latin typeface="Myriad Web Pro" panose="020B0503030403020204" pitchFamily="34" charset="0"/>
            </a:endParaRPr>
          </a:p>
          <a:p>
            <a:pPr marL="342900" indent="-342900">
              <a:buFont typeface="Wingdings" pitchFamily="2" charset="2"/>
              <a:buChar char="ü"/>
            </a:pPr>
            <a:endParaRPr lang="en-US" dirty="0">
              <a:latin typeface="Myriad Web Pro" panose="020B0503030403020204" pitchFamily="34" charset="0"/>
            </a:endParaRPr>
          </a:p>
        </p:txBody>
      </p:sp>
      <p:sp>
        <p:nvSpPr>
          <p:cNvPr id="4" name="Slide Number Placeholder 3"/>
          <p:cNvSpPr>
            <a:spLocks noGrp="1"/>
          </p:cNvSpPr>
          <p:nvPr>
            <p:ph type="sldNum" sz="quarter" idx="12"/>
          </p:nvPr>
        </p:nvSpPr>
        <p:spPr/>
        <p:txBody>
          <a:bodyPr/>
          <a:lstStyle/>
          <a:p>
            <a:fld id="{D5D39032-14E0-4AE3-8053-D9A3E931DA40}" type="slidenum">
              <a:rPr lang="en-US" smtClean="0"/>
              <a:pPr/>
              <a:t>2</a:t>
            </a:fld>
            <a:endParaRPr lang="en-US" dirty="0"/>
          </a:p>
        </p:txBody>
      </p:sp>
    </p:spTree>
    <p:extLst>
      <p:ext uri="{BB962C8B-B14F-4D97-AF65-F5344CB8AC3E}">
        <p14:creationId xmlns:p14="http://schemas.microsoft.com/office/powerpoint/2010/main" val="4156633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8" end="8"/>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Myriad Web Pro" panose="020B0503030403020204" pitchFamily="34" charset="0"/>
              </a:rPr>
              <a:t>Results of Previous Standards, and Hard Work</a:t>
            </a:r>
            <a:endParaRPr lang="en-US" dirty="0">
              <a:latin typeface="Myriad Web Pro" panose="020B0503030403020204" pitchFamily="34" charset="0"/>
            </a:endParaRPr>
          </a:p>
        </p:txBody>
      </p:sp>
      <p:sp>
        <p:nvSpPr>
          <p:cNvPr id="3" name="Content Placeholder 2"/>
          <p:cNvSpPr>
            <a:spLocks noGrp="1"/>
          </p:cNvSpPr>
          <p:nvPr>
            <p:ph idx="1"/>
          </p:nvPr>
        </p:nvSpPr>
        <p:spPr>
          <a:xfrm>
            <a:off x="457200" y="1524000"/>
            <a:ext cx="8229600" cy="4602163"/>
          </a:xfrm>
        </p:spPr>
        <p:txBody>
          <a:bodyPr>
            <a:normAutofit/>
          </a:bodyPr>
          <a:lstStyle/>
          <a:p>
            <a:pPr marL="0" indent="0">
              <a:spcAft>
                <a:spcPts val="1200"/>
              </a:spcAft>
              <a:buNone/>
            </a:pPr>
            <a:r>
              <a:rPr lang="en-US" sz="2500" dirty="0" smtClean="0">
                <a:latin typeface="Myriad Web Pro" panose="020B0503030403020204" pitchFamily="34" charset="0"/>
              </a:rPr>
              <a:t>Previous state standards did not improve student achievement.</a:t>
            </a:r>
          </a:p>
          <a:p>
            <a:pPr marL="342900" indent="-342900">
              <a:lnSpc>
                <a:spcPct val="160000"/>
              </a:lnSpc>
              <a:spcBef>
                <a:spcPts val="0"/>
              </a:spcBef>
              <a:buFont typeface="Wingdings" pitchFamily="2" charset="2"/>
              <a:buChar char="ü"/>
            </a:pPr>
            <a:r>
              <a:rPr lang="en-US" sz="2500" dirty="0" smtClean="0">
                <a:latin typeface="Myriad Web Pro" panose="020B0503030403020204" pitchFamily="34" charset="0"/>
              </a:rPr>
              <a:t>Gaps in achievement, gaps in expectations</a:t>
            </a:r>
          </a:p>
          <a:p>
            <a:pPr marL="342900" indent="-342900">
              <a:lnSpc>
                <a:spcPct val="160000"/>
              </a:lnSpc>
              <a:spcBef>
                <a:spcPts val="0"/>
              </a:spcBef>
              <a:buFont typeface="Wingdings" pitchFamily="2" charset="2"/>
              <a:buChar char="ü"/>
            </a:pPr>
            <a:r>
              <a:rPr lang="en-US" sz="2500" dirty="0" smtClean="0">
                <a:latin typeface="Myriad Web Pro" panose="020B0503030403020204" pitchFamily="34" charset="0"/>
              </a:rPr>
              <a:t>NAEP results</a:t>
            </a:r>
          </a:p>
          <a:p>
            <a:pPr marL="342900" indent="-342900">
              <a:lnSpc>
                <a:spcPct val="160000"/>
              </a:lnSpc>
              <a:spcBef>
                <a:spcPts val="0"/>
              </a:spcBef>
              <a:buFont typeface="Wingdings" pitchFamily="2" charset="2"/>
              <a:buChar char="ü"/>
            </a:pPr>
            <a:r>
              <a:rPr lang="en-US" sz="2500" dirty="0" smtClean="0">
                <a:latin typeface="Myriad Web Pro" panose="020B0503030403020204" pitchFamily="34" charset="0"/>
              </a:rPr>
              <a:t>High school drop out issue</a:t>
            </a:r>
          </a:p>
          <a:p>
            <a:pPr marL="342900" indent="-342900">
              <a:lnSpc>
                <a:spcPct val="160000"/>
              </a:lnSpc>
              <a:spcBef>
                <a:spcPts val="0"/>
              </a:spcBef>
              <a:buFont typeface="Wingdings" pitchFamily="2" charset="2"/>
              <a:buChar char="ü"/>
            </a:pPr>
            <a:r>
              <a:rPr lang="en-US" sz="2500" dirty="0" smtClean="0">
                <a:latin typeface="Myriad Web Pro" panose="020B0503030403020204" pitchFamily="34" charset="0"/>
              </a:rPr>
              <a:t>College remediation issue</a:t>
            </a:r>
            <a:endParaRPr lang="en-US" sz="2500" dirty="0">
              <a:latin typeface="Myriad Web Pro" panose="020B0503030403020204" pitchFamily="34" charset="0"/>
            </a:endParaRPr>
          </a:p>
          <a:p>
            <a:pPr marL="0" indent="0" algn="ctr">
              <a:lnSpc>
                <a:spcPct val="160000"/>
              </a:lnSpc>
              <a:buNone/>
            </a:pPr>
            <a:r>
              <a:rPr lang="en-US" sz="2500" b="1" dirty="0" smtClean="0">
                <a:latin typeface="Myriad Web Pro" panose="020B0503030403020204" pitchFamily="34" charset="0"/>
              </a:rPr>
              <a:t>This is about more than just working hard!</a:t>
            </a:r>
          </a:p>
        </p:txBody>
      </p:sp>
      <p:sp>
        <p:nvSpPr>
          <p:cNvPr id="4" name="Slide Number Placeholder 3"/>
          <p:cNvSpPr>
            <a:spLocks noGrp="1"/>
          </p:cNvSpPr>
          <p:nvPr>
            <p:ph type="sldNum" sz="quarter" idx="12"/>
          </p:nvPr>
        </p:nvSpPr>
        <p:spPr/>
        <p:txBody>
          <a:bodyPr/>
          <a:lstStyle/>
          <a:p>
            <a:fld id="{D5D39032-14E0-4AE3-8053-D9A3E931DA40}" type="slidenum">
              <a:rPr lang="en-US" smtClean="0">
                <a:latin typeface="Myriad Web Pro" panose="020B0503030403020204" pitchFamily="34" charset="0"/>
              </a:rPr>
              <a:pPr/>
              <a:t>3</a:t>
            </a:fld>
            <a:endParaRPr lang="en-US" dirty="0">
              <a:latin typeface="Myriad Web Pro" panose="020B0503030403020204" pitchFamily="34" charset="0"/>
            </a:endParaRPr>
          </a:p>
        </p:txBody>
      </p:sp>
    </p:spTree>
    <p:extLst>
      <p:ext uri="{BB962C8B-B14F-4D97-AF65-F5344CB8AC3E}">
        <p14:creationId xmlns:p14="http://schemas.microsoft.com/office/powerpoint/2010/main" val="1845901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Myriad Web Pro" panose="020B0503030403020204" pitchFamily="34" charset="0"/>
              </a:rPr>
              <a:t>Standards-Based Instruction</a:t>
            </a:r>
          </a:p>
        </p:txBody>
      </p:sp>
      <p:sp>
        <p:nvSpPr>
          <p:cNvPr id="3" name="Content Placeholder 2"/>
          <p:cNvSpPr>
            <a:spLocks noGrp="1"/>
          </p:cNvSpPr>
          <p:nvPr>
            <p:ph idx="1"/>
          </p:nvPr>
        </p:nvSpPr>
        <p:spPr/>
        <p:txBody>
          <a:bodyPr>
            <a:normAutofit/>
          </a:bodyPr>
          <a:lstStyle/>
          <a:p>
            <a:pPr marL="1085850" lvl="1" indent="-342900"/>
            <a:r>
              <a:rPr lang="en-US" sz="2500" dirty="0">
                <a:latin typeface="Myriad Web Pro" panose="020B0503030403020204" pitchFamily="34" charset="0"/>
              </a:rPr>
              <a:t>Clear expectations</a:t>
            </a:r>
            <a:br>
              <a:rPr lang="en-US" sz="2500" dirty="0">
                <a:latin typeface="Myriad Web Pro" panose="020B0503030403020204" pitchFamily="34" charset="0"/>
              </a:rPr>
            </a:br>
            <a:endParaRPr lang="en-US" sz="2500" dirty="0">
              <a:latin typeface="Myriad Web Pro" panose="020B0503030403020204" pitchFamily="34" charset="0"/>
            </a:endParaRPr>
          </a:p>
          <a:p>
            <a:pPr marL="1085850" lvl="1" indent="-342900"/>
            <a:r>
              <a:rPr lang="en-US" sz="2500" dirty="0">
                <a:latin typeface="Myriad Web Pro" panose="020B0503030403020204" pitchFamily="34" charset="0"/>
              </a:rPr>
              <a:t>Clear connection of classroom activities to expectations</a:t>
            </a:r>
            <a:br>
              <a:rPr lang="en-US" sz="2500" dirty="0">
                <a:latin typeface="Myriad Web Pro" panose="020B0503030403020204" pitchFamily="34" charset="0"/>
              </a:rPr>
            </a:br>
            <a:endParaRPr lang="en-US" sz="2500" dirty="0">
              <a:latin typeface="Myriad Web Pro" panose="020B0503030403020204" pitchFamily="34" charset="0"/>
            </a:endParaRPr>
          </a:p>
          <a:p>
            <a:pPr marL="1085850" lvl="1" indent="-342900"/>
            <a:r>
              <a:rPr lang="en-US" sz="2500" dirty="0">
                <a:latin typeface="Myriad Web Pro" panose="020B0503030403020204" pitchFamily="34" charset="0"/>
              </a:rPr>
              <a:t>Clear information on student progress toward meeting expectations</a:t>
            </a:r>
            <a:r>
              <a:rPr lang="en-US" sz="2500" dirty="0" smtClean="0">
                <a:latin typeface="Myriad Web Pro" panose="020B0503030403020204" pitchFamily="34" charset="0"/>
              </a:rPr>
              <a:t>.</a:t>
            </a:r>
          </a:p>
          <a:p>
            <a:pPr marL="1085850" lvl="1" indent="-342900"/>
            <a:endParaRPr lang="en-US" sz="2500" dirty="0">
              <a:latin typeface="Myriad Web Pro" panose="020B0503030403020204" pitchFamily="34" charset="0"/>
            </a:endParaRPr>
          </a:p>
          <a:p>
            <a:pPr indent="0" algn="ctr">
              <a:buNone/>
            </a:pPr>
            <a:r>
              <a:rPr lang="en-US" sz="2900" dirty="0" smtClean="0">
                <a:latin typeface="Myriad Web Pro" panose="020B0503030403020204" pitchFamily="34" charset="0"/>
              </a:rPr>
              <a:t>Is it working… for the students?</a:t>
            </a:r>
            <a:endParaRPr lang="en-US" dirty="0">
              <a:latin typeface="Myriad Web Pro" panose="020B0503030403020204" pitchFamily="34" charset="0"/>
            </a:endParaRPr>
          </a:p>
        </p:txBody>
      </p:sp>
      <p:sp>
        <p:nvSpPr>
          <p:cNvPr id="4" name="Slide Number Placeholder 3"/>
          <p:cNvSpPr>
            <a:spLocks noGrp="1"/>
          </p:cNvSpPr>
          <p:nvPr>
            <p:ph type="sldNum" sz="quarter" idx="12"/>
          </p:nvPr>
        </p:nvSpPr>
        <p:spPr/>
        <p:txBody>
          <a:bodyPr/>
          <a:lstStyle/>
          <a:p>
            <a:fld id="{D5D39032-14E0-4AE3-8053-D9A3E931DA40}" type="slidenum">
              <a:rPr lang="en-US" smtClean="0"/>
              <a:pPr/>
              <a:t>4</a:t>
            </a:fld>
            <a:endParaRPr lang="en-US" dirty="0"/>
          </a:p>
        </p:txBody>
      </p:sp>
      <p:sp>
        <p:nvSpPr>
          <p:cNvPr id="15" name="Curved Right Arrow 14"/>
          <p:cNvSpPr/>
          <p:nvPr/>
        </p:nvSpPr>
        <p:spPr>
          <a:xfrm>
            <a:off x="607512" y="1752600"/>
            <a:ext cx="533400" cy="1142999"/>
          </a:xfrm>
          <a:prstGeom prst="curvedRightArrow">
            <a:avLst/>
          </a:prstGeom>
          <a:solidFill>
            <a:srgbClr val="92D050"/>
          </a:solidFill>
          <a:ln>
            <a:solidFill>
              <a:srgbClr val="007A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Curved Right Arrow 15"/>
          <p:cNvSpPr/>
          <p:nvPr/>
        </p:nvSpPr>
        <p:spPr>
          <a:xfrm>
            <a:off x="609600" y="3048000"/>
            <a:ext cx="533400" cy="1143000"/>
          </a:xfrm>
          <a:prstGeom prst="curvedRightArrow">
            <a:avLst/>
          </a:prstGeom>
          <a:solidFill>
            <a:srgbClr val="92D050"/>
          </a:solidFill>
          <a:ln>
            <a:solidFill>
              <a:srgbClr val="007A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652667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6"/>
                                        </p:tgtEl>
                                        <p:attrNameLst>
                                          <p:attrName>style.visibility</p:attrName>
                                        </p:attrNameLst>
                                      </p:cBhvr>
                                      <p:to>
                                        <p:strVal val="visible"/>
                                      </p:to>
                                    </p:set>
                                  </p:childTnLst>
                                </p:cTn>
                              </p:par>
                            </p:childTnLst>
                          </p:cTn>
                        </p:par>
                        <p:par>
                          <p:cTn id="14" fill="hold">
                            <p:stCondLst>
                              <p:cond delay="0"/>
                            </p:stCondLst>
                            <p:childTnLst>
                              <p:par>
                                <p:cTn id="15" presetID="1" presetClass="entr" presetSubtype="0" fill="hold"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7772400" cy="914400"/>
          </a:xfrm>
        </p:spPr>
        <p:txBody>
          <a:bodyPr>
            <a:normAutofit/>
          </a:bodyPr>
          <a:lstStyle/>
          <a:p>
            <a:pPr fontAlgn="auto">
              <a:spcAft>
                <a:spcPts val="0"/>
              </a:spcAft>
              <a:defRPr/>
            </a:pPr>
            <a:r>
              <a:rPr lang="en-US" dirty="0" smtClean="0">
                <a:latin typeface="Myriad Web Pro" panose="020B0503030403020204" pitchFamily="34" charset="0"/>
              </a:rPr>
              <a:t>ELA/Literacy:  3 shifts</a:t>
            </a:r>
            <a:endParaRPr lang="en-US" dirty="0">
              <a:latin typeface="Myriad Web Pro" panose="020B0503030403020204" pitchFamily="34" charset="0"/>
            </a:endParaRPr>
          </a:p>
        </p:txBody>
      </p:sp>
      <p:sp>
        <p:nvSpPr>
          <p:cNvPr id="12290" name="Content Placeholder 2"/>
          <p:cNvSpPr>
            <a:spLocks noGrp="1"/>
          </p:cNvSpPr>
          <p:nvPr>
            <p:ph idx="1"/>
          </p:nvPr>
        </p:nvSpPr>
        <p:spPr>
          <a:xfrm>
            <a:off x="609600" y="1600200"/>
            <a:ext cx="8077200" cy="5257800"/>
          </a:xfrm>
        </p:spPr>
        <p:txBody>
          <a:bodyPr>
            <a:normAutofit fontScale="92500" lnSpcReduction="10000"/>
          </a:bodyPr>
          <a:lstStyle/>
          <a:p>
            <a:pPr marL="595313" indent="-514350">
              <a:spcBef>
                <a:spcPts val="1800"/>
              </a:spcBef>
              <a:buFont typeface="Tw Cen MT" pitchFamily="34" charset="0"/>
              <a:buAutoNum type="arabicPeriod"/>
            </a:pPr>
            <a:r>
              <a:rPr lang="en-US" b="1" dirty="0" smtClean="0">
                <a:latin typeface="Myriad Web Pro" panose="020B0503030403020204" pitchFamily="34" charset="0"/>
              </a:rPr>
              <a:t>Building knowledge </a:t>
            </a:r>
            <a:r>
              <a:rPr lang="en-US" dirty="0" smtClean="0">
                <a:latin typeface="Myriad Web Pro" panose="020B0503030403020204" pitchFamily="34" charset="0"/>
              </a:rPr>
              <a:t>through </a:t>
            </a:r>
            <a:r>
              <a:rPr lang="en-US" b="1" dirty="0" smtClean="0">
                <a:latin typeface="Myriad Web Pro" panose="020B0503030403020204" pitchFamily="34" charset="0"/>
              </a:rPr>
              <a:t>content-rich nonfiction</a:t>
            </a:r>
            <a:r>
              <a:rPr lang="en-US" dirty="0" smtClean="0">
                <a:latin typeface="Myriad Web Pro" panose="020B0503030403020204" pitchFamily="34" charset="0"/>
              </a:rPr>
              <a:t> </a:t>
            </a:r>
            <a:br>
              <a:rPr lang="en-US" dirty="0" smtClean="0">
                <a:latin typeface="Myriad Web Pro" panose="020B0503030403020204" pitchFamily="34" charset="0"/>
              </a:rPr>
            </a:br>
            <a:endParaRPr lang="en-US" dirty="0" smtClean="0">
              <a:latin typeface="Myriad Web Pro" panose="020B0503030403020204" pitchFamily="34" charset="0"/>
            </a:endParaRPr>
          </a:p>
          <a:p>
            <a:pPr marL="595313" indent="-514350">
              <a:spcBef>
                <a:spcPts val="1800"/>
              </a:spcBef>
              <a:buFont typeface="Tw Cen MT" pitchFamily="34" charset="0"/>
              <a:buAutoNum type="arabicPeriod"/>
            </a:pPr>
            <a:r>
              <a:rPr lang="en-US" dirty="0" smtClean="0">
                <a:latin typeface="Myriad Web Pro" panose="020B0503030403020204" pitchFamily="34" charset="0"/>
              </a:rPr>
              <a:t>Reading, writing, and speaking grounded in </a:t>
            </a:r>
            <a:r>
              <a:rPr lang="en-US" b="1" dirty="0" smtClean="0">
                <a:latin typeface="Myriad Web Pro" panose="020B0503030403020204" pitchFamily="34" charset="0"/>
              </a:rPr>
              <a:t>evidence from text, </a:t>
            </a:r>
            <a:r>
              <a:rPr lang="en-US" dirty="0" smtClean="0">
                <a:latin typeface="Myriad Web Pro" panose="020B0503030403020204" pitchFamily="34" charset="0"/>
              </a:rPr>
              <a:t>both literary and informational</a:t>
            </a:r>
            <a:br>
              <a:rPr lang="en-US" dirty="0" smtClean="0">
                <a:latin typeface="Myriad Web Pro" panose="020B0503030403020204" pitchFamily="34" charset="0"/>
              </a:rPr>
            </a:br>
            <a:endParaRPr lang="en-US" dirty="0" smtClean="0">
              <a:latin typeface="Myriad Web Pro" panose="020B0503030403020204" pitchFamily="34" charset="0"/>
            </a:endParaRPr>
          </a:p>
          <a:p>
            <a:pPr marL="595313" indent="-514350">
              <a:spcBef>
                <a:spcPts val="1800"/>
              </a:spcBef>
              <a:buFont typeface="Tw Cen MT" pitchFamily="34" charset="0"/>
              <a:buAutoNum type="arabicPeriod"/>
            </a:pPr>
            <a:r>
              <a:rPr lang="en-US" dirty="0">
                <a:latin typeface="Myriad Web Pro" panose="020B0503030403020204" pitchFamily="34" charset="0"/>
              </a:rPr>
              <a:t>Regular practice with </a:t>
            </a:r>
            <a:r>
              <a:rPr lang="en-US" b="1" dirty="0">
                <a:latin typeface="Myriad Web Pro" panose="020B0503030403020204" pitchFamily="34" charset="0"/>
              </a:rPr>
              <a:t>complex text </a:t>
            </a:r>
            <a:r>
              <a:rPr lang="en-US" dirty="0">
                <a:latin typeface="Myriad Web Pro" panose="020B0503030403020204" pitchFamily="34" charset="0"/>
              </a:rPr>
              <a:t>and its </a:t>
            </a:r>
            <a:r>
              <a:rPr lang="en-US" b="1" dirty="0">
                <a:latin typeface="Myriad Web Pro" panose="020B0503030403020204" pitchFamily="34" charset="0"/>
              </a:rPr>
              <a:t>academic language</a:t>
            </a:r>
            <a:r>
              <a:rPr lang="en-US" b="1" dirty="0"/>
              <a:t/>
            </a:r>
            <a:br>
              <a:rPr lang="en-US" b="1" dirty="0"/>
            </a:br>
            <a:r>
              <a:rPr lang="en-US" b="1" u="sng" dirty="0" smtClean="0"/>
              <a:t/>
            </a:r>
            <a:br>
              <a:rPr lang="en-US" b="1" u="sng" dirty="0" smtClean="0"/>
            </a:br>
            <a:endParaRPr lang="en-US" b="1" u="sng" dirty="0" smtClean="0"/>
          </a:p>
        </p:txBody>
      </p:sp>
    </p:spTree>
    <p:extLst>
      <p:ext uri="{BB962C8B-B14F-4D97-AF65-F5344CB8AC3E}">
        <p14:creationId xmlns:p14="http://schemas.microsoft.com/office/powerpoint/2010/main" val="403093968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29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29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29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066800"/>
          </a:xfrm>
        </p:spPr>
        <p:txBody>
          <a:bodyPr>
            <a:normAutofit/>
          </a:bodyPr>
          <a:lstStyle/>
          <a:p>
            <a:pPr fontAlgn="auto">
              <a:spcAft>
                <a:spcPts val="0"/>
              </a:spcAft>
              <a:defRPr/>
            </a:pPr>
            <a:r>
              <a:rPr lang="en-US" dirty="0" smtClean="0">
                <a:latin typeface="Myriad Web Pro" panose="020B0503030403020204" pitchFamily="34" charset="0"/>
              </a:rPr>
              <a:t>Mathematics:  3 shifts</a:t>
            </a:r>
            <a:endParaRPr lang="en-US" dirty="0">
              <a:latin typeface="Myriad Web Pro" panose="020B0503030403020204" pitchFamily="34" charset="0"/>
            </a:endParaRPr>
          </a:p>
        </p:txBody>
      </p:sp>
      <p:sp>
        <p:nvSpPr>
          <p:cNvPr id="16386" name="Content Placeholder 2"/>
          <p:cNvSpPr>
            <a:spLocks noGrp="1"/>
          </p:cNvSpPr>
          <p:nvPr>
            <p:ph idx="1"/>
          </p:nvPr>
        </p:nvSpPr>
        <p:spPr>
          <a:xfrm>
            <a:off x="457200" y="1600200"/>
            <a:ext cx="8305800" cy="5105400"/>
          </a:xfrm>
        </p:spPr>
        <p:txBody>
          <a:bodyPr>
            <a:normAutofit/>
          </a:bodyPr>
          <a:lstStyle/>
          <a:p>
            <a:pPr marL="514350" indent="-514350">
              <a:spcBef>
                <a:spcPts val="2400"/>
              </a:spcBef>
              <a:buFont typeface="Tw Cen MT" pitchFamily="34" charset="0"/>
              <a:buAutoNum type="arabicPeriod"/>
            </a:pPr>
            <a:r>
              <a:rPr lang="en-US" sz="3000" b="1" dirty="0" smtClean="0">
                <a:latin typeface="Myriad Web Pro" panose="020B0503030403020204" pitchFamily="34" charset="0"/>
              </a:rPr>
              <a:t>Focus:  </a:t>
            </a:r>
            <a:r>
              <a:rPr lang="en-US" sz="3000" dirty="0" smtClean="0">
                <a:latin typeface="Myriad Web Pro" panose="020B0503030403020204" pitchFamily="34" charset="0"/>
              </a:rPr>
              <a:t>Focus strongly where the standards focus</a:t>
            </a:r>
            <a:br>
              <a:rPr lang="en-US" sz="3000" dirty="0" smtClean="0">
                <a:latin typeface="Myriad Web Pro" panose="020B0503030403020204" pitchFamily="34" charset="0"/>
              </a:rPr>
            </a:br>
            <a:endParaRPr lang="en-US" sz="3000" dirty="0" smtClean="0">
              <a:latin typeface="Myriad Web Pro" panose="020B0503030403020204" pitchFamily="34" charset="0"/>
            </a:endParaRPr>
          </a:p>
          <a:p>
            <a:pPr marL="514350" indent="-514350">
              <a:buFont typeface="Tw Cen MT" pitchFamily="34" charset="0"/>
              <a:buAutoNum type="arabicPeriod"/>
            </a:pPr>
            <a:r>
              <a:rPr lang="en-US" sz="3000" b="1" dirty="0" smtClean="0">
                <a:latin typeface="Myriad Web Pro" panose="020B0503030403020204" pitchFamily="34" charset="0"/>
              </a:rPr>
              <a:t>Coherence</a:t>
            </a:r>
            <a:r>
              <a:rPr lang="en-US" sz="3000" dirty="0" smtClean="0">
                <a:latin typeface="Myriad Web Pro" panose="020B0503030403020204" pitchFamily="34" charset="0"/>
              </a:rPr>
              <a:t>: </a:t>
            </a:r>
            <a:r>
              <a:rPr lang="en-US" sz="3000" b="1" dirty="0" smtClean="0">
                <a:latin typeface="Myriad Web Pro" panose="020B0503030403020204" pitchFamily="34" charset="0"/>
              </a:rPr>
              <a:t>Think</a:t>
            </a:r>
            <a:r>
              <a:rPr lang="en-US" sz="3000" dirty="0" smtClean="0">
                <a:latin typeface="Myriad Web Pro" panose="020B0503030403020204" pitchFamily="34" charset="0"/>
              </a:rPr>
              <a:t> across grades, and </a:t>
            </a:r>
            <a:r>
              <a:rPr lang="en-US" sz="3000" b="1" dirty="0" smtClean="0">
                <a:latin typeface="Myriad Web Pro" panose="020B0503030403020204" pitchFamily="34" charset="0"/>
              </a:rPr>
              <a:t>link </a:t>
            </a:r>
            <a:r>
              <a:rPr lang="en-US" sz="3000" dirty="0" smtClean="0">
                <a:latin typeface="Myriad Web Pro" panose="020B0503030403020204" pitchFamily="34" charset="0"/>
              </a:rPr>
              <a:t>to major topics </a:t>
            </a:r>
            <a:br>
              <a:rPr lang="en-US" sz="3000" dirty="0" smtClean="0">
                <a:latin typeface="Myriad Web Pro" panose="020B0503030403020204" pitchFamily="34" charset="0"/>
              </a:rPr>
            </a:br>
            <a:endParaRPr lang="en-US" sz="3000" dirty="0" smtClean="0">
              <a:latin typeface="Myriad Web Pro" panose="020B0503030403020204" pitchFamily="34" charset="0"/>
            </a:endParaRPr>
          </a:p>
          <a:p>
            <a:pPr marL="514350" indent="-514350">
              <a:buFont typeface="Tw Cen MT" pitchFamily="34" charset="0"/>
              <a:buAutoNum type="arabicPeriod"/>
            </a:pPr>
            <a:r>
              <a:rPr lang="en-US" sz="3000" b="1" dirty="0" smtClean="0">
                <a:latin typeface="Myriad Web Pro" panose="020B0503030403020204" pitchFamily="34" charset="0"/>
              </a:rPr>
              <a:t>Rigor: </a:t>
            </a:r>
            <a:r>
              <a:rPr lang="en-US" sz="3000" dirty="0" smtClean="0">
                <a:latin typeface="Myriad Web Pro" panose="020B0503030403020204" pitchFamily="34" charset="0"/>
              </a:rPr>
              <a:t>In major topics, pursue </a:t>
            </a:r>
            <a:r>
              <a:rPr lang="en-US" sz="3000" b="1" dirty="0" smtClean="0">
                <a:latin typeface="Myriad Web Pro" panose="020B0503030403020204" pitchFamily="34" charset="0"/>
              </a:rPr>
              <a:t>conceptual understanding, </a:t>
            </a:r>
            <a:r>
              <a:rPr lang="en-US" sz="3000" dirty="0" smtClean="0">
                <a:latin typeface="Myriad Web Pro" panose="020B0503030403020204" pitchFamily="34" charset="0"/>
              </a:rPr>
              <a:t>procedural skill and </a:t>
            </a:r>
            <a:r>
              <a:rPr lang="en-US" sz="3000" b="1" dirty="0" smtClean="0">
                <a:latin typeface="Myriad Web Pro" panose="020B0503030403020204" pitchFamily="34" charset="0"/>
              </a:rPr>
              <a:t>fluency, </a:t>
            </a:r>
            <a:r>
              <a:rPr lang="en-US" sz="3000" dirty="0" smtClean="0">
                <a:latin typeface="Myriad Web Pro" panose="020B0503030403020204" pitchFamily="34" charset="0"/>
              </a:rPr>
              <a:t>and</a:t>
            </a:r>
            <a:r>
              <a:rPr lang="en-US" sz="3000" b="1" dirty="0" smtClean="0">
                <a:latin typeface="Myriad Web Pro" panose="020B0503030403020204" pitchFamily="34" charset="0"/>
              </a:rPr>
              <a:t> application</a:t>
            </a:r>
            <a:endParaRPr lang="en-US" sz="3000" dirty="0" smtClean="0">
              <a:latin typeface="Myriad Web Pro" panose="020B0503030403020204" pitchFamily="34" charset="0"/>
            </a:endParaRPr>
          </a:p>
        </p:txBody>
      </p:sp>
    </p:spTree>
    <p:extLst>
      <p:ext uri="{BB962C8B-B14F-4D97-AF65-F5344CB8AC3E}">
        <p14:creationId xmlns:p14="http://schemas.microsoft.com/office/powerpoint/2010/main" val="376607306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38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38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38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7772400" cy="914400"/>
          </a:xfrm>
        </p:spPr>
        <p:txBody>
          <a:bodyPr/>
          <a:lstStyle/>
          <a:p>
            <a:r>
              <a:rPr lang="en-US" dirty="0" smtClean="0">
                <a:latin typeface="Myriad Web Pro" panose="020B0503030403020204" pitchFamily="34" charset="0"/>
              </a:rPr>
              <a:t>Mathematical Practices</a:t>
            </a:r>
            <a:endParaRPr lang="en-US" dirty="0">
              <a:latin typeface="Myriad Web Pro" panose="020B0503030403020204" pitchFamily="34" charset="0"/>
            </a:endParaRPr>
          </a:p>
        </p:txBody>
      </p:sp>
      <p:sp>
        <p:nvSpPr>
          <p:cNvPr id="3" name="Content Placeholder 2"/>
          <p:cNvSpPr>
            <a:spLocks noGrp="1"/>
          </p:cNvSpPr>
          <p:nvPr>
            <p:ph idx="1"/>
          </p:nvPr>
        </p:nvSpPr>
        <p:spPr>
          <a:xfrm>
            <a:off x="381000" y="1371600"/>
            <a:ext cx="8534400" cy="5105400"/>
          </a:xfrm>
          <a:solidFill>
            <a:schemeClr val="bg1"/>
          </a:solidFill>
        </p:spPr>
        <p:txBody>
          <a:bodyPr>
            <a:normAutofit fontScale="92500" lnSpcReduction="10000"/>
          </a:bodyPr>
          <a:lstStyle/>
          <a:p>
            <a:pPr marL="690563" indent="-690563">
              <a:spcBef>
                <a:spcPts val="1200"/>
              </a:spcBef>
              <a:buClr>
                <a:srgbClr val="002060"/>
              </a:buClr>
              <a:buFont typeface="+mj-lt"/>
              <a:buAutoNum type="arabicPeriod"/>
            </a:pPr>
            <a:r>
              <a:rPr lang="en-US" sz="2800" dirty="0" smtClean="0">
                <a:latin typeface="Myriad Web Pro" panose="020B0503030403020204" pitchFamily="34" charset="0"/>
              </a:rPr>
              <a:t>Make sense of problems and persevere in solving them.</a:t>
            </a:r>
          </a:p>
          <a:p>
            <a:pPr marL="690563" indent="-690563">
              <a:spcBef>
                <a:spcPts val="1200"/>
              </a:spcBef>
              <a:buClr>
                <a:srgbClr val="002060"/>
              </a:buClr>
              <a:buFont typeface="+mj-lt"/>
              <a:buAutoNum type="arabicPeriod"/>
            </a:pPr>
            <a:r>
              <a:rPr lang="en-US" sz="2800" dirty="0" smtClean="0">
                <a:latin typeface="Myriad Web Pro" panose="020B0503030403020204" pitchFamily="34" charset="0"/>
              </a:rPr>
              <a:t>Reason abstractly and quantitatively.</a:t>
            </a:r>
          </a:p>
          <a:p>
            <a:pPr marL="690563" indent="-690563">
              <a:spcBef>
                <a:spcPts val="1200"/>
              </a:spcBef>
              <a:buClr>
                <a:srgbClr val="002060"/>
              </a:buClr>
              <a:buFont typeface="+mj-lt"/>
              <a:buAutoNum type="arabicPeriod"/>
            </a:pPr>
            <a:r>
              <a:rPr lang="en-US" sz="2800" dirty="0" smtClean="0">
                <a:latin typeface="Myriad Web Pro" panose="020B0503030403020204" pitchFamily="34" charset="0"/>
              </a:rPr>
              <a:t>Construct viable arguments and critique the reasoning of others.</a:t>
            </a:r>
          </a:p>
          <a:p>
            <a:pPr marL="690563" indent="-690563">
              <a:spcBef>
                <a:spcPts val="1200"/>
              </a:spcBef>
              <a:buClr>
                <a:srgbClr val="002060"/>
              </a:buClr>
              <a:buFont typeface="+mj-lt"/>
              <a:buAutoNum type="arabicPeriod"/>
            </a:pPr>
            <a:r>
              <a:rPr lang="en-US" sz="2800" dirty="0" smtClean="0">
                <a:latin typeface="Myriad Web Pro" panose="020B0503030403020204" pitchFamily="34" charset="0"/>
              </a:rPr>
              <a:t>Model with mathematics.</a:t>
            </a:r>
          </a:p>
          <a:p>
            <a:pPr marL="690563" indent="-690563">
              <a:spcBef>
                <a:spcPts val="1200"/>
              </a:spcBef>
              <a:buClr>
                <a:srgbClr val="002060"/>
              </a:buClr>
              <a:buFont typeface="+mj-lt"/>
              <a:buAutoNum type="arabicPeriod"/>
            </a:pPr>
            <a:r>
              <a:rPr lang="en-US" sz="2800" dirty="0" smtClean="0">
                <a:latin typeface="Myriad Web Pro" panose="020B0503030403020204" pitchFamily="34" charset="0"/>
              </a:rPr>
              <a:t>Use appropriate tools strategically.</a:t>
            </a:r>
          </a:p>
          <a:p>
            <a:pPr marL="690563" indent="-690563">
              <a:spcBef>
                <a:spcPts val="1200"/>
              </a:spcBef>
              <a:buClr>
                <a:srgbClr val="002060"/>
              </a:buClr>
              <a:buFont typeface="+mj-lt"/>
              <a:buAutoNum type="arabicPeriod"/>
            </a:pPr>
            <a:r>
              <a:rPr lang="en-US" sz="2800" dirty="0" smtClean="0">
                <a:latin typeface="Myriad Web Pro" panose="020B0503030403020204" pitchFamily="34" charset="0"/>
              </a:rPr>
              <a:t>Attend to precision.</a:t>
            </a:r>
          </a:p>
          <a:p>
            <a:pPr marL="690563" indent="-690563">
              <a:spcBef>
                <a:spcPts val="1200"/>
              </a:spcBef>
              <a:buClr>
                <a:srgbClr val="002060"/>
              </a:buClr>
              <a:buFont typeface="+mj-lt"/>
              <a:buAutoNum type="arabicPeriod"/>
            </a:pPr>
            <a:r>
              <a:rPr lang="en-US" sz="2800" dirty="0" smtClean="0">
                <a:latin typeface="Myriad Web Pro" panose="020B0503030403020204" pitchFamily="34" charset="0"/>
              </a:rPr>
              <a:t>Look for and make use of structure.</a:t>
            </a:r>
          </a:p>
          <a:p>
            <a:pPr marL="690563" indent="-690563">
              <a:spcBef>
                <a:spcPts val="1200"/>
              </a:spcBef>
              <a:buClr>
                <a:srgbClr val="002060"/>
              </a:buClr>
              <a:buFont typeface="+mj-lt"/>
              <a:buAutoNum type="arabicPeriod"/>
            </a:pPr>
            <a:r>
              <a:rPr lang="en-US" sz="2800" dirty="0" smtClean="0">
                <a:latin typeface="Myriad Web Pro" panose="020B0503030403020204" pitchFamily="34" charset="0"/>
              </a:rPr>
              <a:t>Look for and express regularity in repeated reasoning.</a:t>
            </a:r>
          </a:p>
          <a:p>
            <a:pPr>
              <a:buNone/>
            </a:pPr>
            <a:endParaRPr lang="en-US" dirty="0"/>
          </a:p>
        </p:txBody>
      </p:sp>
      <p:cxnSp>
        <p:nvCxnSpPr>
          <p:cNvPr id="4" name="Straight Connector 3"/>
          <p:cNvCxnSpPr/>
          <p:nvPr/>
        </p:nvCxnSpPr>
        <p:spPr>
          <a:xfrm>
            <a:off x="457200" y="1219200"/>
            <a:ext cx="8229600" cy="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894411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Myriad Web Pro" panose="020B0503030403020204" pitchFamily="34" charset="0"/>
              </a:rPr>
              <a:t>6 Key Components of Evidence-Centered Design </a:t>
            </a:r>
          </a:p>
        </p:txBody>
      </p:sp>
      <p:sp>
        <p:nvSpPr>
          <p:cNvPr id="3" name="Content Placeholder 2"/>
          <p:cNvSpPr>
            <a:spLocks noGrp="1"/>
          </p:cNvSpPr>
          <p:nvPr>
            <p:ph idx="1"/>
          </p:nvPr>
        </p:nvSpPr>
        <p:spPr>
          <a:xfrm>
            <a:off x="196241" y="1600200"/>
            <a:ext cx="8229600" cy="609600"/>
          </a:xfrm>
        </p:spPr>
        <p:txBody>
          <a:bodyPr/>
          <a:lstStyle/>
          <a:p>
            <a:pPr marL="0" indent="0">
              <a:buNone/>
            </a:pPr>
            <a:r>
              <a:rPr lang="en-US" dirty="0" smtClean="0">
                <a:latin typeface="Myriad Web Pro" panose="020B0503030403020204" pitchFamily="34" charset="0"/>
              </a:rPr>
              <a:t>1. Define the domain</a:t>
            </a:r>
            <a:endParaRPr lang="en-US" dirty="0">
              <a:latin typeface="Myriad Web Pro" panose="020B0503030403020204" pitchFamily="34" charset="0"/>
            </a:endParaRPr>
          </a:p>
        </p:txBody>
      </p:sp>
      <p:sp>
        <p:nvSpPr>
          <p:cNvPr id="7" name="Content Placeholder 2"/>
          <p:cNvSpPr txBox="1">
            <a:spLocks/>
          </p:cNvSpPr>
          <p:nvPr/>
        </p:nvSpPr>
        <p:spPr>
          <a:xfrm>
            <a:off x="168058" y="2362200"/>
            <a:ext cx="8229600" cy="6096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useo Sans 300" pitchFamily="50"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useo Sans 300" pitchFamily="50"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useo Sans 300" pitchFamily="50"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useo Sans 300" pitchFamily="50"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useo Sans 300" pitchFamily="50"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dirty="0">
                <a:latin typeface="Myriad Web Pro" panose="020B0503030403020204" pitchFamily="34" charset="0"/>
              </a:rPr>
              <a:t>2. </a:t>
            </a:r>
            <a:r>
              <a:rPr lang="en-US" dirty="0" smtClean="0">
                <a:latin typeface="Myriad Web Pro" panose="020B0503030403020204" pitchFamily="34" charset="0"/>
              </a:rPr>
              <a:t>Define claims to be made</a:t>
            </a:r>
            <a:endParaRPr lang="en-US" dirty="0">
              <a:latin typeface="Myriad Web Pro" panose="020B0503030403020204" pitchFamily="34" charset="0"/>
            </a:endParaRPr>
          </a:p>
        </p:txBody>
      </p:sp>
      <p:graphicFrame>
        <p:nvGraphicFramePr>
          <p:cNvPr id="5" name="Diagram 4"/>
          <p:cNvGraphicFramePr/>
          <p:nvPr>
            <p:extLst>
              <p:ext uri="{D42A27DB-BD31-4B8C-83A1-F6EECF244321}">
                <p14:modId xmlns:p14="http://schemas.microsoft.com/office/powerpoint/2010/main" val="1382387265"/>
              </p:ext>
            </p:extLst>
          </p:nvPr>
        </p:nvGraphicFramePr>
        <p:xfrm>
          <a:off x="5410200" y="1524000"/>
          <a:ext cx="3526268" cy="548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ontent Placeholder 2"/>
          <p:cNvSpPr txBox="1">
            <a:spLocks/>
          </p:cNvSpPr>
          <p:nvPr/>
        </p:nvSpPr>
        <p:spPr>
          <a:xfrm>
            <a:off x="144049" y="3110630"/>
            <a:ext cx="8229600" cy="6096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useo Sans 300" pitchFamily="50"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useo Sans 300" pitchFamily="50"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useo Sans 300" pitchFamily="50"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useo Sans 300" pitchFamily="50"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useo Sans 300" pitchFamily="50"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dirty="0">
                <a:latin typeface="Myriad Web Pro" panose="020B0503030403020204" pitchFamily="34" charset="0"/>
              </a:rPr>
              <a:t>3. Define assessment targets</a:t>
            </a:r>
            <a:endParaRPr lang="en-US" dirty="0">
              <a:latin typeface="Myriad Web Pro" panose="020B0503030403020204" pitchFamily="34" charset="0"/>
            </a:endParaRPr>
          </a:p>
        </p:txBody>
      </p:sp>
      <p:sp>
        <p:nvSpPr>
          <p:cNvPr id="9" name="Content Placeholder 2"/>
          <p:cNvSpPr txBox="1">
            <a:spLocks/>
          </p:cNvSpPr>
          <p:nvPr/>
        </p:nvSpPr>
        <p:spPr>
          <a:xfrm>
            <a:off x="171189" y="3886200"/>
            <a:ext cx="8229600" cy="6096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useo Sans 300" pitchFamily="50"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useo Sans 300" pitchFamily="50"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useo Sans 300" pitchFamily="50"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useo Sans 300" pitchFamily="50"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useo Sans 300" pitchFamily="50"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dirty="0">
                <a:latin typeface="Myriad Web Pro" panose="020B0503030403020204" pitchFamily="34" charset="0"/>
              </a:rPr>
              <a:t>4. Define evidence required</a:t>
            </a:r>
            <a:endParaRPr lang="en-US" dirty="0">
              <a:latin typeface="Myriad Web Pro" panose="020B0503030403020204" pitchFamily="34" charset="0"/>
            </a:endParaRPr>
          </a:p>
        </p:txBody>
      </p:sp>
      <p:sp>
        <p:nvSpPr>
          <p:cNvPr id="10" name="Content Placeholder 2"/>
          <p:cNvSpPr txBox="1">
            <a:spLocks/>
          </p:cNvSpPr>
          <p:nvPr/>
        </p:nvSpPr>
        <p:spPr>
          <a:xfrm>
            <a:off x="168058" y="4648200"/>
            <a:ext cx="8229600" cy="6096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useo Sans 300" pitchFamily="50"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useo Sans 300" pitchFamily="50"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useo Sans 300" pitchFamily="50"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useo Sans 300" pitchFamily="50"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useo Sans 300" pitchFamily="50"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dirty="0">
                <a:latin typeface="Myriad Web Pro" panose="020B0503030403020204" pitchFamily="34" charset="0"/>
              </a:rPr>
              <a:t>5. </a:t>
            </a:r>
            <a:r>
              <a:rPr lang="en-US" dirty="0">
                <a:latin typeface="Myriad Web Pro" panose="020B0503030403020204" pitchFamily="34" charset="0"/>
              </a:rPr>
              <a:t>Develop</a:t>
            </a:r>
            <a:r>
              <a:rPr lang="en-US" dirty="0">
                <a:latin typeface="Myriad Web Pro" panose="020B0503030403020204" pitchFamily="34" charset="0"/>
              </a:rPr>
              <a:t> task models</a:t>
            </a:r>
            <a:endParaRPr lang="en-US" dirty="0">
              <a:latin typeface="Myriad Web Pro" panose="020B0503030403020204" pitchFamily="34" charset="0"/>
            </a:endParaRPr>
          </a:p>
        </p:txBody>
      </p:sp>
      <p:sp>
        <p:nvSpPr>
          <p:cNvPr id="11" name="Content Placeholder 2"/>
          <p:cNvSpPr txBox="1">
            <a:spLocks/>
          </p:cNvSpPr>
          <p:nvPr/>
        </p:nvSpPr>
        <p:spPr>
          <a:xfrm>
            <a:off x="168058" y="5410200"/>
            <a:ext cx="8229600" cy="6096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useo Sans 300" pitchFamily="50"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useo Sans 300" pitchFamily="50"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useo Sans 300" pitchFamily="50"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useo Sans 300" pitchFamily="50"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useo Sans 300" pitchFamily="50"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dirty="0">
                <a:latin typeface="Myriad Web Pro" panose="020B0503030403020204" pitchFamily="34" charset="0"/>
              </a:rPr>
              <a:t>6. Define items or performance tasks</a:t>
            </a:r>
            <a:endParaRPr lang="en-US" dirty="0">
              <a:latin typeface="Myriad Web Pro" panose="020B0503030403020204" pitchFamily="34" charset="0"/>
            </a:endParaRPr>
          </a:p>
        </p:txBody>
      </p:sp>
      <p:grpSp>
        <p:nvGrpSpPr>
          <p:cNvPr id="26" name="Group 25"/>
          <p:cNvGrpSpPr/>
          <p:nvPr/>
        </p:nvGrpSpPr>
        <p:grpSpPr>
          <a:xfrm>
            <a:off x="6019799" y="1600200"/>
            <a:ext cx="2895601" cy="646331"/>
            <a:chOff x="6019799" y="1600200"/>
            <a:chExt cx="2895601" cy="646331"/>
          </a:xfrm>
        </p:grpSpPr>
        <p:sp>
          <p:nvSpPr>
            <p:cNvPr id="12" name="Rounded Rectangle 11"/>
            <p:cNvSpPr/>
            <p:nvPr/>
          </p:nvSpPr>
          <p:spPr>
            <a:xfrm>
              <a:off x="6019799" y="1600200"/>
              <a:ext cx="2895601" cy="6096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6242537" y="1600200"/>
              <a:ext cx="2450124" cy="646331"/>
            </a:xfrm>
            <a:prstGeom prst="rect">
              <a:avLst/>
            </a:prstGeom>
            <a:noFill/>
          </p:spPr>
          <p:txBody>
            <a:bodyPr wrap="square" rtlCol="0">
              <a:spAutoFit/>
            </a:bodyPr>
            <a:lstStyle/>
            <a:p>
              <a:pPr algn="ctr"/>
              <a:r>
                <a:rPr lang="en-US" dirty="0" smtClean="0"/>
                <a:t>Common Core Standards Math/ELA</a:t>
              </a:r>
              <a:endParaRPr lang="en-US" dirty="0"/>
            </a:p>
          </p:txBody>
        </p:sp>
      </p:grpSp>
      <p:grpSp>
        <p:nvGrpSpPr>
          <p:cNvPr id="27" name="Group 26"/>
          <p:cNvGrpSpPr/>
          <p:nvPr/>
        </p:nvGrpSpPr>
        <p:grpSpPr>
          <a:xfrm>
            <a:off x="6019799" y="2320447"/>
            <a:ext cx="2895601" cy="651353"/>
            <a:chOff x="6019799" y="2320447"/>
            <a:chExt cx="2895601" cy="651353"/>
          </a:xfrm>
        </p:grpSpPr>
        <p:sp>
          <p:nvSpPr>
            <p:cNvPr id="18" name="Rounded Rectangle 17"/>
            <p:cNvSpPr/>
            <p:nvPr/>
          </p:nvSpPr>
          <p:spPr>
            <a:xfrm>
              <a:off x="6019799" y="2362200"/>
              <a:ext cx="2895601" cy="6096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6211743" y="2320447"/>
              <a:ext cx="2511712" cy="646331"/>
            </a:xfrm>
            <a:prstGeom prst="rect">
              <a:avLst/>
            </a:prstGeom>
            <a:noFill/>
          </p:spPr>
          <p:txBody>
            <a:bodyPr wrap="square" rtlCol="0">
              <a:spAutoFit/>
            </a:bodyPr>
            <a:lstStyle/>
            <a:p>
              <a:pPr lvl="0"/>
              <a:r>
                <a:rPr lang="en-US" dirty="0"/>
                <a:t>4 ELA &amp; 4 Math Claims</a:t>
              </a:r>
              <a:br>
                <a:rPr lang="en-US" dirty="0"/>
              </a:br>
              <a:r>
                <a:rPr lang="en-US" dirty="0"/>
                <a:t>Content Specifications</a:t>
              </a:r>
            </a:p>
          </p:txBody>
        </p:sp>
      </p:grpSp>
      <p:grpSp>
        <p:nvGrpSpPr>
          <p:cNvPr id="28" name="Group 27"/>
          <p:cNvGrpSpPr/>
          <p:nvPr/>
        </p:nvGrpSpPr>
        <p:grpSpPr>
          <a:xfrm>
            <a:off x="6019799" y="3122960"/>
            <a:ext cx="2895601" cy="659312"/>
            <a:chOff x="6019799" y="3122960"/>
            <a:chExt cx="2895601" cy="659312"/>
          </a:xfrm>
        </p:grpSpPr>
        <p:sp>
          <p:nvSpPr>
            <p:cNvPr id="20" name="Rounded Rectangle 19"/>
            <p:cNvSpPr/>
            <p:nvPr/>
          </p:nvSpPr>
          <p:spPr>
            <a:xfrm>
              <a:off x="6019799" y="3122960"/>
              <a:ext cx="2895601" cy="6096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6242537" y="3135941"/>
              <a:ext cx="2450124" cy="646331"/>
            </a:xfrm>
            <a:prstGeom prst="rect">
              <a:avLst/>
            </a:prstGeom>
            <a:noFill/>
          </p:spPr>
          <p:txBody>
            <a:bodyPr wrap="square" rtlCol="0">
              <a:spAutoFit/>
            </a:bodyPr>
            <a:lstStyle/>
            <a:p>
              <a:pPr algn="ctr"/>
              <a:r>
                <a:rPr lang="en-US" dirty="0" smtClean="0"/>
                <a:t>Knowledge, Skills &amp; Abilities</a:t>
              </a:r>
              <a:endParaRPr lang="en-US" dirty="0"/>
            </a:p>
          </p:txBody>
        </p:sp>
      </p:grpSp>
      <p:grpSp>
        <p:nvGrpSpPr>
          <p:cNvPr id="29" name="Group 28"/>
          <p:cNvGrpSpPr/>
          <p:nvPr/>
        </p:nvGrpSpPr>
        <p:grpSpPr>
          <a:xfrm>
            <a:off x="6019799" y="3918983"/>
            <a:ext cx="2895601" cy="646331"/>
            <a:chOff x="6019799" y="3918983"/>
            <a:chExt cx="2895601" cy="646331"/>
          </a:xfrm>
        </p:grpSpPr>
        <p:sp>
          <p:nvSpPr>
            <p:cNvPr id="22" name="Rounded Rectangle 21"/>
            <p:cNvSpPr/>
            <p:nvPr/>
          </p:nvSpPr>
          <p:spPr>
            <a:xfrm>
              <a:off x="6019799" y="3937349"/>
              <a:ext cx="2895601" cy="6096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6227140" y="3918983"/>
              <a:ext cx="2480918" cy="646331"/>
            </a:xfrm>
            <a:prstGeom prst="rect">
              <a:avLst/>
            </a:prstGeom>
            <a:noFill/>
          </p:spPr>
          <p:txBody>
            <a:bodyPr wrap="square" rtlCol="0">
              <a:spAutoFit/>
            </a:bodyPr>
            <a:lstStyle/>
            <a:p>
              <a:pPr algn="ctr"/>
              <a:r>
                <a:rPr lang="en-US" dirty="0" smtClean="0"/>
                <a:t>Evidence to be Elicited from Student</a:t>
              </a:r>
              <a:endParaRPr lang="en-US" dirty="0"/>
            </a:p>
          </p:txBody>
        </p:sp>
      </p:grpSp>
      <p:grpSp>
        <p:nvGrpSpPr>
          <p:cNvPr id="30" name="Group 29"/>
          <p:cNvGrpSpPr/>
          <p:nvPr/>
        </p:nvGrpSpPr>
        <p:grpSpPr>
          <a:xfrm>
            <a:off x="6019799" y="4653419"/>
            <a:ext cx="2895601" cy="650082"/>
            <a:chOff x="6019799" y="4653419"/>
            <a:chExt cx="2895601" cy="650082"/>
          </a:xfrm>
        </p:grpSpPr>
        <p:sp>
          <p:nvSpPr>
            <p:cNvPr id="24" name="Rounded Rectangle 23"/>
            <p:cNvSpPr/>
            <p:nvPr/>
          </p:nvSpPr>
          <p:spPr>
            <a:xfrm>
              <a:off x="6019799" y="4693901"/>
              <a:ext cx="2895601" cy="6096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6150940" y="4653419"/>
              <a:ext cx="2633318" cy="646331"/>
            </a:xfrm>
            <a:prstGeom prst="rect">
              <a:avLst/>
            </a:prstGeom>
            <a:noFill/>
          </p:spPr>
          <p:txBody>
            <a:bodyPr wrap="square" rtlCol="0">
              <a:spAutoFit/>
            </a:bodyPr>
            <a:lstStyle/>
            <a:p>
              <a:pPr algn="ctr"/>
              <a:r>
                <a:rPr lang="en-US" dirty="0" smtClean="0"/>
                <a:t>Methods for Eliciting Evidence</a:t>
              </a:r>
              <a:endParaRPr lang="en-US" dirty="0"/>
            </a:p>
          </p:txBody>
        </p:sp>
      </p:grpSp>
    </p:spTree>
    <p:extLst>
      <p:ext uri="{BB962C8B-B14F-4D97-AF65-F5344CB8AC3E}">
        <p14:creationId xmlns:p14="http://schemas.microsoft.com/office/powerpoint/2010/main" val="827611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0" presetClass="entr" presetSubtype="0" fill="hold" nodeType="withEffect">
                                  <p:stCondLst>
                                    <p:cond delay="0"/>
                                  </p:stCondLst>
                                  <p:childTnLst>
                                    <p:set>
                                      <p:cBhvr>
                                        <p:cTn id="8" dur="1" fill="hold">
                                          <p:stCondLst>
                                            <p:cond delay="0"/>
                                          </p:stCondLst>
                                        </p:cTn>
                                        <p:tgtEl>
                                          <p:spTgt spid="26"/>
                                        </p:tgtEl>
                                        <p:attrNameLst>
                                          <p:attrName>style.visibility</p:attrName>
                                        </p:attrNameLst>
                                      </p:cBhvr>
                                      <p:to>
                                        <p:strVal val="visible"/>
                                      </p:to>
                                    </p:set>
                                    <p:animEffect transition="in" filter="fade">
                                      <p:cBhvr>
                                        <p:cTn id="9" dur="1000"/>
                                        <p:tgtEl>
                                          <p:spTgt spid="26"/>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childTnLst>
                                </p:cTn>
                              </p:par>
                              <p:par>
                                <p:cTn id="14" presetID="10" presetClass="entr" presetSubtype="0" fill="hold"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fade">
                                      <p:cBhvr>
                                        <p:cTn id="16" dur="1000"/>
                                        <p:tgtEl>
                                          <p:spTgt spid="27"/>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0" presetClass="entr" presetSubtype="0" fill="hold" nodeType="with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1000"/>
                                        <p:tgtEl>
                                          <p:spTgt spid="28"/>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childTnLst>
                                </p:cTn>
                              </p:par>
                              <p:par>
                                <p:cTn id="28" presetID="10" presetClass="entr" presetSubtype="0" fill="hold" nodeType="with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1000"/>
                                        <p:tgtEl>
                                          <p:spTgt spid="29"/>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par>
                                <p:cTn id="35" presetID="10" presetClass="entr" presetSubtype="0"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fade">
                                      <p:cBhvr>
                                        <p:cTn id="37" dur="1000"/>
                                        <p:tgtEl>
                                          <p:spTgt spid="30"/>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P spid="8" grpId="0"/>
      <p:bldP spid="9" grpId="0"/>
      <p:bldP spid="10" grpId="0"/>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Myriad Web Pro" panose="020B0503030403020204" pitchFamily="34" charset="0"/>
              </a:rPr>
              <a:t>Claims - Mathematics</a:t>
            </a:r>
            <a:endParaRPr lang="en-US" dirty="0">
              <a:latin typeface="Myriad Web Pro" panose="020B0503030403020204" pitchFamily="34" charset="0"/>
            </a:endParaRPr>
          </a:p>
        </p:txBody>
      </p:sp>
      <p:sp>
        <p:nvSpPr>
          <p:cNvPr id="3" name="Content Placeholder 2"/>
          <p:cNvSpPr>
            <a:spLocks noGrp="1"/>
          </p:cNvSpPr>
          <p:nvPr>
            <p:ph idx="1"/>
          </p:nvPr>
        </p:nvSpPr>
        <p:spPr/>
        <p:txBody>
          <a:bodyPr/>
          <a:lstStyle/>
          <a:p>
            <a:pPr marL="0" indent="0">
              <a:buNone/>
            </a:pPr>
            <a:r>
              <a:rPr lang="en-US" dirty="0" smtClean="0">
                <a:latin typeface="Myriad Web Pro" panose="020B0503030403020204" pitchFamily="34" charset="0"/>
              </a:rPr>
              <a:t>Overall Claim for Grades 3-8</a:t>
            </a:r>
          </a:p>
          <a:p>
            <a:pPr marL="400050" lvl="1" indent="0">
              <a:buNone/>
            </a:pPr>
            <a:r>
              <a:rPr lang="en-US" dirty="0" smtClean="0">
                <a:latin typeface="Myriad Web Pro" panose="020B0503030403020204" pitchFamily="34" charset="0"/>
              </a:rPr>
              <a:t>Students can demonstrate progress toward college and career readiness in mathematics.</a:t>
            </a:r>
          </a:p>
          <a:p>
            <a:pPr marL="400050" lvl="1" indent="0">
              <a:buNone/>
            </a:pPr>
            <a:endParaRPr lang="en-US" dirty="0">
              <a:latin typeface="Myriad Web Pro" panose="020B0503030403020204" pitchFamily="34" charset="0"/>
            </a:endParaRPr>
          </a:p>
          <a:p>
            <a:pPr marL="0" indent="0">
              <a:buNone/>
            </a:pPr>
            <a:r>
              <a:rPr lang="en-US" dirty="0" smtClean="0">
                <a:latin typeface="Myriad Web Pro" panose="020B0503030403020204" pitchFamily="34" charset="0"/>
              </a:rPr>
              <a:t>Overall Claim for Grade 11</a:t>
            </a:r>
          </a:p>
          <a:p>
            <a:pPr marL="400050" lvl="1" indent="0">
              <a:buNone/>
            </a:pPr>
            <a:r>
              <a:rPr lang="en-US" dirty="0" smtClean="0">
                <a:latin typeface="Myriad Web Pro" panose="020B0503030403020204" pitchFamily="34" charset="0"/>
              </a:rPr>
              <a:t>Students can demonstrate college and career readiness in mathematics.</a:t>
            </a:r>
          </a:p>
          <a:p>
            <a:endParaRPr lang="en-US" dirty="0"/>
          </a:p>
        </p:txBody>
      </p:sp>
    </p:spTree>
    <p:extLst>
      <p:ext uri="{BB962C8B-B14F-4D97-AF65-F5344CB8AC3E}">
        <p14:creationId xmlns:p14="http://schemas.microsoft.com/office/powerpoint/2010/main" val="1704814606"/>
      </p:ext>
    </p:extLst>
  </p:cSld>
  <p:clrMapOvr>
    <a:masterClrMapping/>
  </p:clrMapOvr>
  <p:timing>
    <p:tnLst>
      <p:par>
        <p:cTn id="1" dur="indefinite" restart="never" nodeType="tmRoot"/>
      </p:par>
    </p:tnLst>
  </p:timing>
</p:sld>
</file>

<file path=ppt/theme/theme1.xml><?xml version="1.0" encoding="utf-8"?>
<a:theme xmlns:a="http://schemas.openxmlformats.org/drawingml/2006/main" name="Branding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Branding template</Template>
  <TotalTime>94</TotalTime>
  <Words>1572</Words>
  <Application>Microsoft Office PowerPoint</Application>
  <PresentationFormat>On-screen Show (4:3)</PresentationFormat>
  <Paragraphs>125</Paragraphs>
  <Slides>12</Slides>
  <Notes>5</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Branding template</vt:lpstr>
      <vt:lpstr>Setting the Context for the Common Core State Standards</vt:lpstr>
      <vt:lpstr>Why are we doing this?  We have had standards.</vt:lpstr>
      <vt:lpstr>Results of Previous Standards, and Hard Work</vt:lpstr>
      <vt:lpstr>Standards-Based Instruction</vt:lpstr>
      <vt:lpstr>ELA/Literacy:  3 shifts</vt:lpstr>
      <vt:lpstr>Mathematics:  3 shifts</vt:lpstr>
      <vt:lpstr>Mathematical Practices</vt:lpstr>
      <vt:lpstr>6 Key Components of Evidence-Centered Design </vt:lpstr>
      <vt:lpstr>Claims - Mathematics</vt:lpstr>
      <vt:lpstr>Claims - Mathematics</vt:lpstr>
      <vt:lpstr>Claims – ELA/Literacy</vt:lpstr>
      <vt:lpstr>Claims – ELA/Literacy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Setting the Context for the Common Core State Standards</dc:title>
  <dc:creator>Sandra</dc:creator>
  <cp:lastModifiedBy>Sandra</cp:lastModifiedBy>
  <cp:revision>16</cp:revision>
  <dcterms:created xsi:type="dcterms:W3CDTF">2013-10-08T15:39:06Z</dcterms:created>
  <dcterms:modified xsi:type="dcterms:W3CDTF">2013-10-11T00:03:08Z</dcterms:modified>
</cp:coreProperties>
</file>